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Default Extension="xlsx" ContentType="application/vnd.openxmlformats-officedocument.spreadsheetml.sheet"/>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0"/>
  </p:notesMasterIdLst>
  <p:sldIdLst>
    <p:sldId id="256" r:id="rId2"/>
    <p:sldId id="305" r:id="rId3"/>
    <p:sldId id="260" r:id="rId4"/>
    <p:sldId id="259" r:id="rId5"/>
    <p:sldId id="261" r:id="rId6"/>
    <p:sldId id="265" r:id="rId7"/>
    <p:sldId id="308" r:id="rId8"/>
    <p:sldId id="310" r:id="rId9"/>
    <p:sldId id="309" r:id="rId10"/>
    <p:sldId id="320" r:id="rId11"/>
    <p:sldId id="257" r:id="rId12"/>
    <p:sldId id="258" r:id="rId13"/>
    <p:sldId id="263" r:id="rId14"/>
    <p:sldId id="297" r:id="rId15"/>
    <p:sldId id="302" r:id="rId16"/>
    <p:sldId id="270" r:id="rId17"/>
    <p:sldId id="315" r:id="rId18"/>
    <p:sldId id="306" r:id="rId19"/>
    <p:sldId id="319" r:id="rId20"/>
    <p:sldId id="318" r:id="rId21"/>
    <p:sldId id="264" r:id="rId22"/>
    <p:sldId id="266" r:id="rId23"/>
    <p:sldId id="295" r:id="rId24"/>
    <p:sldId id="296" r:id="rId25"/>
    <p:sldId id="267" r:id="rId26"/>
    <p:sldId id="268" r:id="rId27"/>
    <p:sldId id="303" r:id="rId28"/>
    <p:sldId id="316" r:id="rId29"/>
    <p:sldId id="317" r:id="rId30"/>
    <p:sldId id="321" r:id="rId31"/>
    <p:sldId id="311" r:id="rId32"/>
    <p:sldId id="269" r:id="rId33"/>
    <p:sldId id="271" r:id="rId34"/>
    <p:sldId id="299" r:id="rId35"/>
    <p:sldId id="273" r:id="rId36"/>
    <p:sldId id="276" r:id="rId37"/>
    <p:sldId id="277" r:id="rId38"/>
    <p:sldId id="301" r:id="rId39"/>
    <p:sldId id="307" r:id="rId40"/>
    <p:sldId id="300" r:id="rId41"/>
    <p:sldId id="312" r:id="rId42"/>
    <p:sldId id="279" r:id="rId43"/>
    <p:sldId id="281" r:id="rId44"/>
    <p:sldId id="282" r:id="rId45"/>
    <p:sldId id="283" r:id="rId46"/>
    <p:sldId id="284" r:id="rId47"/>
    <p:sldId id="285" r:id="rId48"/>
    <p:sldId id="286" r:id="rId49"/>
    <p:sldId id="287" r:id="rId50"/>
    <p:sldId id="289" r:id="rId51"/>
    <p:sldId id="288" r:id="rId52"/>
    <p:sldId id="291" r:id="rId53"/>
    <p:sldId id="292" r:id="rId54"/>
    <p:sldId id="293" r:id="rId55"/>
    <p:sldId id="262" r:id="rId56"/>
    <p:sldId id="322" r:id="rId57"/>
    <p:sldId id="323" r:id="rId58"/>
    <p:sldId id="304"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56" autoAdjust="0"/>
    <p:restoredTop sz="94660"/>
  </p:normalViewPr>
  <p:slideViewPr>
    <p:cSldViewPr>
      <p:cViewPr varScale="1">
        <p:scale>
          <a:sx n="51" d="100"/>
          <a:sy n="51" d="100"/>
        </p:scale>
        <p:origin x="-533"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_rels/data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5C7B33-7F90-4A1C-92C5-C65856BF9873}" type="doc">
      <dgm:prSet loTypeId="urn:microsoft.com/office/officeart/2005/8/layout/venn1" loCatId="relationship" qsTypeId="urn:microsoft.com/office/officeart/2005/8/quickstyle/simple1" qsCatId="simple" csTypeId="urn:microsoft.com/office/officeart/2005/8/colors/colorful1" csCatId="colorful" phldr="1"/>
      <dgm:spPr/>
    </dgm:pt>
    <dgm:pt modelId="{C395D8F2-9CF6-404E-BCBA-46755016F62D}">
      <dgm:prSet phldrT="[Text]"/>
      <dgm:spPr/>
      <dgm:t>
        <a:bodyPr/>
        <a:lstStyle/>
        <a:p>
          <a:pPr algn="ctr"/>
          <a:r>
            <a:rPr lang="en-US" b="1" dirty="0" smtClean="0"/>
            <a:t>Communication</a:t>
          </a:r>
        </a:p>
      </dgm:t>
    </dgm:pt>
    <dgm:pt modelId="{80E9FB98-E9CF-48BD-A49F-F7AC476B6D58}" type="parTrans" cxnId="{4ADC01F5-3C16-4522-A9C8-4959254B53CD}">
      <dgm:prSet/>
      <dgm:spPr/>
      <dgm:t>
        <a:bodyPr/>
        <a:lstStyle/>
        <a:p>
          <a:endParaRPr lang="en-US"/>
        </a:p>
      </dgm:t>
    </dgm:pt>
    <dgm:pt modelId="{882317F3-347A-4FD0-889C-2D7072D01956}" type="sibTrans" cxnId="{4ADC01F5-3C16-4522-A9C8-4959254B53CD}">
      <dgm:prSet/>
      <dgm:spPr/>
      <dgm:t>
        <a:bodyPr/>
        <a:lstStyle/>
        <a:p>
          <a:endParaRPr lang="en-US"/>
        </a:p>
      </dgm:t>
    </dgm:pt>
    <dgm:pt modelId="{659A81E9-09C2-4059-9ADC-4D40F693CB9C}">
      <dgm:prSet phldrT="[Text]"/>
      <dgm:spPr/>
      <dgm:t>
        <a:bodyPr/>
        <a:lstStyle/>
        <a:p>
          <a:r>
            <a:rPr lang="en-US" dirty="0" smtClean="0"/>
            <a:t>Interests and Activities</a:t>
          </a:r>
          <a:endParaRPr lang="en-US" dirty="0"/>
        </a:p>
      </dgm:t>
    </dgm:pt>
    <dgm:pt modelId="{6302A7BD-8F59-406B-AF23-7EC5238622CC}" type="parTrans" cxnId="{689CE855-8B40-4120-987C-EBC7D5A0171F}">
      <dgm:prSet/>
      <dgm:spPr/>
      <dgm:t>
        <a:bodyPr/>
        <a:lstStyle/>
        <a:p>
          <a:endParaRPr lang="en-US"/>
        </a:p>
      </dgm:t>
    </dgm:pt>
    <dgm:pt modelId="{2365B0D8-44B0-4647-93AC-832E0F00EEFF}" type="sibTrans" cxnId="{689CE855-8B40-4120-987C-EBC7D5A0171F}">
      <dgm:prSet/>
      <dgm:spPr/>
      <dgm:t>
        <a:bodyPr/>
        <a:lstStyle/>
        <a:p>
          <a:endParaRPr lang="en-US"/>
        </a:p>
      </dgm:t>
    </dgm:pt>
    <dgm:pt modelId="{896C94B4-7AFE-4F48-B5E3-E975D9C99554}">
      <dgm:prSet phldrT="[Text]"/>
      <dgm:spPr/>
      <dgm:t>
        <a:bodyPr/>
        <a:lstStyle/>
        <a:p>
          <a:pPr algn="ctr"/>
          <a:r>
            <a:rPr lang="en-US" dirty="0" smtClean="0"/>
            <a:t>Socialization</a:t>
          </a:r>
        </a:p>
        <a:p>
          <a:pPr algn="ctr"/>
          <a:endParaRPr lang="en-US" dirty="0"/>
        </a:p>
      </dgm:t>
    </dgm:pt>
    <dgm:pt modelId="{FF2F7DF8-9073-4729-A6D5-C7390AD5E4C1}" type="parTrans" cxnId="{EF2C3070-5A04-4802-B48C-8605565F507B}">
      <dgm:prSet/>
      <dgm:spPr/>
      <dgm:t>
        <a:bodyPr/>
        <a:lstStyle/>
        <a:p>
          <a:endParaRPr lang="en-US"/>
        </a:p>
      </dgm:t>
    </dgm:pt>
    <dgm:pt modelId="{5DE87979-8026-46E6-8FB8-D47E6CF45227}" type="sibTrans" cxnId="{EF2C3070-5A04-4802-B48C-8605565F507B}">
      <dgm:prSet/>
      <dgm:spPr/>
      <dgm:t>
        <a:bodyPr/>
        <a:lstStyle/>
        <a:p>
          <a:endParaRPr lang="en-US"/>
        </a:p>
      </dgm:t>
    </dgm:pt>
    <dgm:pt modelId="{DD13ACD8-8A2B-4C60-BF03-57B3DCFB87D6}" type="pres">
      <dgm:prSet presAssocID="{1A5C7B33-7F90-4A1C-92C5-C65856BF9873}" presName="compositeShape" presStyleCnt="0">
        <dgm:presLayoutVars>
          <dgm:chMax val="7"/>
          <dgm:dir/>
          <dgm:resizeHandles val="exact"/>
        </dgm:presLayoutVars>
      </dgm:prSet>
      <dgm:spPr/>
    </dgm:pt>
    <dgm:pt modelId="{5D322B75-D660-4106-A9D8-80BDCF5690E6}" type="pres">
      <dgm:prSet presAssocID="{C395D8F2-9CF6-404E-BCBA-46755016F62D}" presName="circ1" presStyleLbl="vennNode1" presStyleIdx="0" presStyleCnt="3" custLinFactNeighborX="-17610" custLinFactNeighborY="-8373"/>
      <dgm:spPr/>
      <dgm:t>
        <a:bodyPr/>
        <a:lstStyle/>
        <a:p>
          <a:endParaRPr lang="en-US"/>
        </a:p>
      </dgm:t>
    </dgm:pt>
    <dgm:pt modelId="{A28E59C4-3BDD-4E81-935F-36F4ECD8342F}" type="pres">
      <dgm:prSet presAssocID="{C395D8F2-9CF6-404E-BCBA-46755016F62D}" presName="circ1Tx" presStyleLbl="revTx" presStyleIdx="0" presStyleCnt="0">
        <dgm:presLayoutVars>
          <dgm:chMax val="0"/>
          <dgm:chPref val="0"/>
          <dgm:bulletEnabled val="1"/>
        </dgm:presLayoutVars>
      </dgm:prSet>
      <dgm:spPr/>
      <dgm:t>
        <a:bodyPr/>
        <a:lstStyle/>
        <a:p>
          <a:endParaRPr lang="en-US"/>
        </a:p>
      </dgm:t>
    </dgm:pt>
    <dgm:pt modelId="{69215581-1B26-4479-BBA8-7FE5F2D05898}" type="pres">
      <dgm:prSet presAssocID="{659A81E9-09C2-4059-9ADC-4D40F693CB9C}" presName="circ2" presStyleLbl="vennNode1" presStyleIdx="1" presStyleCnt="3" custLinFactNeighborX="-5691" custLinFactNeighborY="776"/>
      <dgm:spPr/>
      <dgm:t>
        <a:bodyPr/>
        <a:lstStyle/>
        <a:p>
          <a:endParaRPr lang="en-US"/>
        </a:p>
      </dgm:t>
    </dgm:pt>
    <dgm:pt modelId="{B8CC6E53-F213-46F4-BD2B-91AC3CF59F57}" type="pres">
      <dgm:prSet presAssocID="{659A81E9-09C2-4059-9ADC-4D40F693CB9C}" presName="circ2Tx" presStyleLbl="revTx" presStyleIdx="0" presStyleCnt="0">
        <dgm:presLayoutVars>
          <dgm:chMax val="0"/>
          <dgm:chPref val="0"/>
          <dgm:bulletEnabled val="1"/>
        </dgm:presLayoutVars>
      </dgm:prSet>
      <dgm:spPr/>
      <dgm:t>
        <a:bodyPr/>
        <a:lstStyle/>
        <a:p>
          <a:endParaRPr lang="en-US"/>
        </a:p>
      </dgm:t>
    </dgm:pt>
    <dgm:pt modelId="{134B6212-B81B-4A35-A892-51FD328A0BCE}" type="pres">
      <dgm:prSet presAssocID="{896C94B4-7AFE-4F48-B5E3-E975D9C99554}" presName="circ3" presStyleLbl="vennNode1" presStyleIdx="2" presStyleCnt="3" custLinFactNeighborX="-6308" custLinFactNeighborY="-2989"/>
      <dgm:spPr/>
      <dgm:t>
        <a:bodyPr/>
        <a:lstStyle/>
        <a:p>
          <a:endParaRPr lang="en-US"/>
        </a:p>
      </dgm:t>
    </dgm:pt>
    <dgm:pt modelId="{455F7BE8-8379-4294-85A2-DAC09D24ACFE}" type="pres">
      <dgm:prSet presAssocID="{896C94B4-7AFE-4F48-B5E3-E975D9C99554}" presName="circ3Tx" presStyleLbl="revTx" presStyleIdx="0" presStyleCnt="0">
        <dgm:presLayoutVars>
          <dgm:chMax val="0"/>
          <dgm:chPref val="0"/>
          <dgm:bulletEnabled val="1"/>
        </dgm:presLayoutVars>
      </dgm:prSet>
      <dgm:spPr/>
      <dgm:t>
        <a:bodyPr/>
        <a:lstStyle/>
        <a:p>
          <a:endParaRPr lang="en-US"/>
        </a:p>
      </dgm:t>
    </dgm:pt>
  </dgm:ptLst>
  <dgm:cxnLst>
    <dgm:cxn modelId="{D3A46476-EBD7-4BB3-9D2A-486C52248342}" type="presOf" srcId="{896C94B4-7AFE-4F48-B5E3-E975D9C99554}" destId="{455F7BE8-8379-4294-85A2-DAC09D24ACFE}" srcOrd="1" destOrd="0" presId="urn:microsoft.com/office/officeart/2005/8/layout/venn1"/>
    <dgm:cxn modelId="{689CE855-8B40-4120-987C-EBC7D5A0171F}" srcId="{1A5C7B33-7F90-4A1C-92C5-C65856BF9873}" destId="{659A81E9-09C2-4059-9ADC-4D40F693CB9C}" srcOrd="1" destOrd="0" parTransId="{6302A7BD-8F59-406B-AF23-7EC5238622CC}" sibTransId="{2365B0D8-44B0-4647-93AC-832E0F00EEFF}"/>
    <dgm:cxn modelId="{1B44A871-4AFE-42FE-B115-37FC73A17742}" type="presOf" srcId="{896C94B4-7AFE-4F48-B5E3-E975D9C99554}" destId="{134B6212-B81B-4A35-A892-51FD328A0BCE}" srcOrd="0" destOrd="0" presId="urn:microsoft.com/office/officeart/2005/8/layout/venn1"/>
    <dgm:cxn modelId="{DCE6C7E6-9C65-4E36-9F88-7073C9C841A2}" type="presOf" srcId="{C395D8F2-9CF6-404E-BCBA-46755016F62D}" destId="{A28E59C4-3BDD-4E81-935F-36F4ECD8342F}" srcOrd="1" destOrd="0" presId="urn:microsoft.com/office/officeart/2005/8/layout/venn1"/>
    <dgm:cxn modelId="{20D1F5A5-F50D-4994-A1E7-5D9FA53ADED5}" type="presOf" srcId="{C395D8F2-9CF6-404E-BCBA-46755016F62D}" destId="{5D322B75-D660-4106-A9D8-80BDCF5690E6}" srcOrd="0" destOrd="0" presId="urn:microsoft.com/office/officeart/2005/8/layout/venn1"/>
    <dgm:cxn modelId="{2AAE30E3-94C1-4B78-A523-9B3F6793255E}" type="presOf" srcId="{659A81E9-09C2-4059-9ADC-4D40F693CB9C}" destId="{69215581-1B26-4479-BBA8-7FE5F2D05898}" srcOrd="0" destOrd="0" presId="urn:microsoft.com/office/officeart/2005/8/layout/venn1"/>
    <dgm:cxn modelId="{B702D5EA-8E90-4E12-A726-43CA438CE553}" type="presOf" srcId="{1A5C7B33-7F90-4A1C-92C5-C65856BF9873}" destId="{DD13ACD8-8A2B-4C60-BF03-57B3DCFB87D6}" srcOrd="0" destOrd="0" presId="urn:microsoft.com/office/officeart/2005/8/layout/venn1"/>
    <dgm:cxn modelId="{911D86DE-9351-4200-BA29-2F23E922C4FF}" type="presOf" srcId="{659A81E9-09C2-4059-9ADC-4D40F693CB9C}" destId="{B8CC6E53-F213-46F4-BD2B-91AC3CF59F57}" srcOrd="1" destOrd="0" presId="urn:microsoft.com/office/officeart/2005/8/layout/venn1"/>
    <dgm:cxn modelId="{4ADC01F5-3C16-4522-A9C8-4959254B53CD}" srcId="{1A5C7B33-7F90-4A1C-92C5-C65856BF9873}" destId="{C395D8F2-9CF6-404E-BCBA-46755016F62D}" srcOrd="0" destOrd="0" parTransId="{80E9FB98-E9CF-48BD-A49F-F7AC476B6D58}" sibTransId="{882317F3-347A-4FD0-889C-2D7072D01956}"/>
    <dgm:cxn modelId="{EF2C3070-5A04-4802-B48C-8605565F507B}" srcId="{1A5C7B33-7F90-4A1C-92C5-C65856BF9873}" destId="{896C94B4-7AFE-4F48-B5E3-E975D9C99554}" srcOrd="2" destOrd="0" parTransId="{FF2F7DF8-9073-4729-A6D5-C7390AD5E4C1}" sibTransId="{5DE87979-8026-46E6-8FB8-D47E6CF45227}"/>
    <dgm:cxn modelId="{BC84F93F-EB07-4B85-A2ED-3CD0B23AC2E5}" type="presParOf" srcId="{DD13ACD8-8A2B-4C60-BF03-57B3DCFB87D6}" destId="{5D322B75-D660-4106-A9D8-80BDCF5690E6}" srcOrd="0" destOrd="0" presId="urn:microsoft.com/office/officeart/2005/8/layout/venn1"/>
    <dgm:cxn modelId="{53592362-D0E2-417C-A3A7-9C43D156335C}" type="presParOf" srcId="{DD13ACD8-8A2B-4C60-BF03-57B3DCFB87D6}" destId="{A28E59C4-3BDD-4E81-935F-36F4ECD8342F}" srcOrd="1" destOrd="0" presId="urn:microsoft.com/office/officeart/2005/8/layout/venn1"/>
    <dgm:cxn modelId="{84173459-30E1-4C39-AE01-0E90A6FE05B7}" type="presParOf" srcId="{DD13ACD8-8A2B-4C60-BF03-57B3DCFB87D6}" destId="{69215581-1B26-4479-BBA8-7FE5F2D05898}" srcOrd="2" destOrd="0" presId="urn:microsoft.com/office/officeart/2005/8/layout/venn1"/>
    <dgm:cxn modelId="{F505B1E3-91BD-4788-9C9F-509FB43C98FB}" type="presParOf" srcId="{DD13ACD8-8A2B-4C60-BF03-57B3DCFB87D6}" destId="{B8CC6E53-F213-46F4-BD2B-91AC3CF59F57}" srcOrd="3" destOrd="0" presId="urn:microsoft.com/office/officeart/2005/8/layout/venn1"/>
    <dgm:cxn modelId="{FC508139-915F-43D4-B34F-E4C40DD7A6ED}" type="presParOf" srcId="{DD13ACD8-8A2B-4C60-BF03-57B3DCFB87D6}" destId="{134B6212-B81B-4A35-A892-51FD328A0BCE}" srcOrd="4" destOrd="0" presId="urn:microsoft.com/office/officeart/2005/8/layout/venn1"/>
    <dgm:cxn modelId="{AAA4CA4F-AE9B-4C07-9BA7-F2FB26592505}" type="presParOf" srcId="{DD13ACD8-8A2B-4C60-BF03-57B3DCFB87D6}" destId="{455F7BE8-8379-4294-85A2-DAC09D24ACFE}"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5C7B33-7F90-4A1C-92C5-C65856BF9873}" type="doc">
      <dgm:prSet loTypeId="urn:microsoft.com/office/officeart/2005/8/layout/hList7" loCatId="relationship" qsTypeId="urn:microsoft.com/office/officeart/2005/8/quickstyle/simple1" qsCatId="simple" csTypeId="urn:microsoft.com/office/officeart/2005/8/colors/colorful1" csCatId="colorful" phldr="1"/>
      <dgm:spPr/>
    </dgm:pt>
    <dgm:pt modelId="{C395D8F2-9CF6-404E-BCBA-46755016F62D}">
      <dgm:prSet phldrT="[Text]" custT="1"/>
      <dgm:spPr/>
      <dgm:t>
        <a:bodyPr/>
        <a:lstStyle/>
        <a:p>
          <a:r>
            <a:rPr lang="en-US" sz="2400" b="1" dirty="0" smtClean="0"/>
            <a:t>Communication</a:t>
          </a:r>
        </a:p>
        <a:p>
          <a:r>
            <a:rPr lang="en-US" sz="1900" dirty="0" smtClean="0"/>
            <a:t> CHD 120- using social stories</a:t>
          </a:r>
        </a:p>
        <a:p>
          <a:r>
            <a:rPr lang="en-US" sz="1900" dirty="0" smtClean="0"/>
            <a:t>CHD 210- Assistive Technology, Use of sign Language</a:t>
          </a:r>
        </a:p>
        <a:p>
          <a:r>
            <a:rPr lang="en-US" sz="1900" dirty="0" smtClean="0"/>
            <a:t>CHD 216- Creating a Transition Profile to Determine Supports needed in preschool </a:t>
          </a:r>
        </a:p>
      </dgm:t>
    </dgm:pt>
    <dgm:pt modelId="{80E9FB98-E9CF-48BD-A49F-F7AC476B6D58}" type="parTrans" cxnId="{4ADC01F5-3C16-4522-A9C8-4959254B53CD}">
      <dgm:prSet/>
      <dgm:spPr/>
      <dgm:t>
        <a:bodyPr/>
        <a:lstStyle/>
        <a:p>
          <a:endParaRPr lang="en-US"/>
        </a:p>
      </dgm:t>
    </dgm:pt>
    <dgm:pt modelId="{882317F3-347A-4FD0-889C-2D7072D01956}" type="sibTrans" cxnId="{4ADC01F5-3C16-4522-A9C8-4959254B53CD}">
      <dgm:prSet/>
      <dgm:spPr/>
      <dgm:t>
        <a:bodyPr/>
        <a:lstStyle/>
        <a:p>
          <a:endParaRPr lang="en-US"/>
        </a:p>
      </dgm:t>
    </dgm:pt>
    <dgm:pt modelId="{659A81E9-09C2-4059-9ADC-4D40F693CB9C}">
      <dgm:prSet phldrT="[Text]" custT="1"/>
      <dgm:spPr/>
      <dgm:t>
        <a:bodyPr/>
        <a:lstStyle/>
        <a:p>
          <a:r>
            <a:rPr lang="en-US" sz="2400" b="1" dirty="0" smtClean="0"/>
            <a:t>Interests and Activities</a:t>
          </a:r>
        </a:p>
        <a:p>
          <a:r>
            <a:rPr lang="en-US" sz="1800" dirty="0" smtClean="0"/>
            <a:t>CHD 120- Use of social stories to help with routine and changes</a:t>
          </a:r>
        </a:p>
        <a:p>
          <a:r>
            <a:rPr lang="en-US" sz="1800" dirty="0" smtClean="0"/>
            <a:t>CHD-165  CELL-Following children’s interests</a:t>
          </a:r>
        </a:p>
        <a:p>
          <a:r>
            <a:rPr lang="en-US" sz="1800" dirty="0" smtClean="0"/>
            <a:t>CHD 205- Understanding Sensory Differences</a:t>
          </a:r>
        </a:p>
        <a:p>
          <a:r>
            <a:rPr lang="en-US" sz="1800" dirty="0" smtClean="0"/>
            <a:t>CHD265- Using Visual Strategies to aid in sequencing and follow through as well as predicting transitions to aid in self-regulation</a:t>
          </a:r>
        </a:p>
        <a:p>
          <a:endParaRPr lang="en-US" sz="1800" dirty="0"/>
        </a:p>
      </dgm:t>
    </dgm:pt>
    <dgm:pt modelId="{6302A7BD-8F59-406B-AF23-7EC5238622CC}" type="parTrans" cxnId="{689CE855-8B40-4120-987C-EBC7D5A0171F}">
      <dgm:prSet/>
      <dgm:spPr/>
      <dgm:t>
        <a:bodyPr/>
        <a:lstStyle/>
        <a:p>
          <a:endParaRPr lang="en-US"/>
        </a:p>
      </dgm:t>
    </dgm:pt>
    <dgm:pt modelId="{2365B0D8-44B0-4647-93AC-832E0F00EEFF}" type="sibTrans" cxnId="{689CE855-8B40-4120-987C-EBC7D5A0171F}">
      <dgm:prSet/>
      <dgm:spPr/>
      <dgm:t>
        <a:bodyPr/>
        <a:lstStyle/>
        <a:p>
          <a:endParaRPr lang="en-US"/>
        </a:p>
      </dgm:t>
    </dgm:pt>
    <dgm:pt modelId="{896C94B4-7AFE-4F48-B5E3-E975D9C99554}">
      <dgm:prSet phldrT="[Text]" custT="1"/>
      <dgm:spPr/>
      <dgm:t>
        <a:bodyPr/>
        <a:lstStyle/>
        <a:p>
          <a:r>
            <a:rPr lang="en-US" sz="2400" b="1" dirty="0" smtClean="0"/>
            <a:t>Socialization</a:t>
          </a:r>
        </a:p>
        <a:p>
          <a:r>
            <a:rPr lang="en-US" sz="1800" dirty="0" smtClean="0"/>
            <a:t>CHD 120- using social stories</a:t>
          </a:r>
        </a:p>
        <a:p>
          <a:r>
            <a:rPr lang="en-US" sz="1800" dirty="0" smtClean="0"/>
            <a:t>CHD 205- Understand self-regulation</a:t>
          </a:r>
        </a:p>
        <a:p>
          <a:r>
            <a:rPr lang="en-US" sz="1800" dirty="0" smtClean="0"/>
            <a:t>CHD 205-Using CSEFEL to teach social skills and replacement behaviors</a:t>
          </a:r>
        </a:p>
        <a:p>
          <a:r>
            <a:rPr lang="en-US" sz="1800" dirty="0" smtClean="0"/>
            <a:t>CHD 210 FPG ‘snapshot’ Helping Children Develop Friendships</a:t>
          </a:r>
        </a:p>
        <a:p>
          <a:r>
            <a:rPr lang="en-US" sz="1800" dirty="0" smtClean="0"/>
            <a:t>CHD 265- Using Visual Strategies to  aid children in joining in play</a:t>
          </a:r>
        </a:p>
        <a:p>
          <a:endParaRPr lang="en-US" sz="1800" dirty="0"/>
        </a:p>
      </dgm:t>
    </dgm:pt>
    <dgm:pt modelId="{FF2F7DF8-9073-4729-A6D5-C7390AD5E4C1}" type="parTrans" cxnId="{EF2C3070-5A04-4802-B48C-8605565F507B}">
      <dgm:prSet/>
      <dgm:spPr/>
      <dgm:t>
        <a:bodyPr/>
        <a:lstStyle/>
        <a:p>
          <a:endParaRPr lang="en-US"/>
        </a:p>
      </dgm:t>
    </dgm:pt>
    <dgm:pt modelId="{5DE87979-8026-46E6-8FB8-D47E6CF45227}" type="sibTrans" cxnId="{EF2C3070-5A04-4802-B48C-8605565F507B}">
      <dgm:prSet/>
      <dgm:spPr/>
      <dgm:t>
        <a:bodyPr/>
        <a:lstStyle/>
        <a:p>
          <a:endParaRPr lang="en-US"/>
        </a:p>
      </dgm:t>
    </dgm:pt>
    <dgm:pt modelId="{D4220F94-8FE2-492C-85BE-CE8DA93DEBBD}" type="pres">
      <dgm:prSet presAssocID="{1A5C7B33-7F90-4A1C-92C5-C65856BF9873}" presName="Name0" presStyleCnt="0">
        <dgm:presLayoutVars>
          <dgm:dir/>
          <dgm:resizeHandles val="exact"/>
        </dgm:presLayoutVars>
      </dgm:prSet>
      <dgm:spPr/>
    </dgm:pt>
    <dgm:pt modelId="{8EBD2B55-9A1E-4EA9-BF69-959BDE64DC60}" type="pres">
      <dgm:prSet presAssocID="{1A5C7B33-7F90-4A1C-92C5-C65856BF9873}" presName="fgShape" presStyleLbl="fgShp" presStyleIdx="0" presStyleCnt="1" custScaleY="52381" custLinFactNeighborX="1323" custLinFactNeighborY="53968"/>
      <dgm:spPr/>
    </dgm:pt>
    <dgm:pt modelId="{80C0CAA5-E5C1-4AA3-92B4-85EAC54E6522}" type="pres">
      <dgm:prSet presAssocID="{1A5C7B33-7F90-4A1C-92C5-C65856BF9873}" presName="linComp" presStyleCnt="0"/>
      <dgm:spPr/>
    </dgm:pt>
    <dgm:pt modelId="{3C4EF642-E04A-427E-A225-5BE0A7B1695B}" type="pres">
      <dgm:prSet presAssocID="{C395D8F2-9CF6-404E-BCBA-46755016F62D}" presName="compNode" presStyleCnt="0"/>
      <dgm:spPr/>
    </dgm:pt>
    <dgm:pt modelId="{2A007274-FB0F-4C8F-AD6D-29691CCE21D4}" type="pres">
      <dgm:prSet presAssocID="{C395D8F2-9CF6-404E-BCBA-46755016F62D}" presName="bkgdShape" presStyleLbl="node1" presStyleIdx="0" presStyleCnt="3"/>
      <dgm:spPr/>
      <dgm:t>
        <a:bodyPr/>
        <a:lstStyle/>
        <a:p>
          <a:endParaRPr lang="en-US"/>
        </a:p>
      </dgm:t>
    </dgm:pt>
    <dgm:pt modelId="{E9346741-D209-41BE-ACDF-2DAF618AD7E3}" type="pres">
      <dgm:prSet presAssocID="{C395D8F2-9CF6-404E-BCBA-46755016F62D}" presName="nodeTx" presStyleLbl="node1" presStyleIdx="0" presStyleCnt="3">
        <dgm:presLayoutVars>
          <dgm:bulletEnabled val="1"/>
        </dgm:presLayoutVars>
      </dgm:prSet>
      <dgm:spPr/>
      <dgm:t>
        <a:bodyPr/>
        <a:lstStyle/>
        <a:p>
          <a:endParaRPr lang="en-US"/>
        </a:p>
      </dgm:t>
    </dgm:pt>
    <dgm:pt modelId="{045C0880-F0FD-4CC8-9ED2-19DAB010C5C3}" type="pres">
      <dgm:prSet presAssocID="{C395D8F2-9CF6-404E-BCBA-46755016F62D}" presName="invisiNode" presStyleLbl="node1" presStyleIdx="0" presStyleCnt="3"/>
      <dgm:spPr/>
    </dgm:pt>
    <dgm:pt modelId="{155024B7-123C-43BC-8011-86224B0AA8A5}" type="pres">
      <dgm:prSet presAssocID="{C395D8F2-9CF6-404E-BCBA-46755016F62D}" presName="imagNode" presStyleLbl="fgImgPlace1" presStyleIdx="0" presStyleCnt="3" custScaleX="77271" custScaleY="71314" custLinFactNeighborX="0" custLinFactNeighborY="-25211"/>
      <dgm:spPr>
        <a:blipFill rotWithShape="0">
          <a:blip xmlns:r="http://schemas.openxmlformats.org/officeDocument/2006/relationships" r:embed="rId1"/>
          <a:stretch>
            <a:fillRect/>
          </a:stretch>
        </a:blipFill>
      </dgm:spPr>
    </dgm:pt>
    <dgm:pt modelId="{1FFDF130-5F6E-44D8-9F34-0FC41F7ADA41}" type="pres">
      <dgm:prSet presAssocID="{882317F3-347A-4FD0-889C-2D7072D01956}" presName="sibTrans" presStyleLbl="sibTrans2D1" presStyleIdx="0" presStyleCnt="0"/>
      <dgm:spPr/>
      <dgm:t>
        <a:bodyPr/>
        <a:lstStyle/>
        <a:p>
          <a:endParaRPr lang="en-US"/>
        </a:p>
      </dgm:t>
    </dgm:pt>
    <dgm:pt modelId="{C81ED681-D14C-42B1-9CA0-E1185230946C}" type="pres">
      <dgm:prSet presAssocID="{659A81E9-09C2-4059-9ADC-4D40F693CB9C}" presName="compNode" presStyleCnt="0"/>
      <dgm:spPr/>
    </dgm:pt>
    <dgm:pt modelId="{A6A5E766-E62D-405C-809F-0F094D458111}" type="pres">
      <dgm:prSet presAssocID="{659A81E9-09C2-4059-9ADC-4D40F693CB9C}" presName="bkgdShape" presStyleLbl="node1" presStyleIdx="1" presStyleCnt="3" custLinFactX="4571" custLinFactNeighborX="100000"/>
      <dgm:spPr/>
      <dgm:t>
        <a:bodyPr/>
        <a:lstStyle/>
        <a:p>
          <a:endParaRPr lang="en-US"/>
        </a:p>
      </dgm:t>
    </dgm:pt>
    <dgm:pt modelId="{4739F206-7170-4B21-85D9-5D57997467F3}" type="pres">
      <dgm:prSet presAssocID="{659A81E9-09C2-4059-9ADC-4D40F693CB9C}" presName="nodeTx" presStyleLbl="node1" presStyleIdx="1" presStyleCnt="3">
        <dgm:presLayoutVars>
          <dgm:bulletEnabled val="1"/>
        </dgm:presLayoutVars>
      </dgm:prSet>
      <dgm:spPr/>
      <dgm:t>
        <a:bodyPr/>
        <a:lstStyle/>
        <a:p>
          <a:endParaRPr lang="en-US"/>
        </a:p>
      </dgm:t>
    </dgm:pt>
    <dgm:pt modelId="{8DE4B93E-2DAA-4C01-A559-D2A3DA0F5886}" type="pres">
      <dgm:prSet presAssocID="{659A81E9-09C2-4059-9ADC-4D40F693CB9C}" presName="invisiNode" presStyleLbl="node1" presStyleIdx="1" presStyleCnt="3"/>
      <dgm:spPr/>
    </dgm:pt>
    <dgm:pt modelId="{047D304D-E679-4E8D-91AE-2F28F4B5038A}" type="pres">
      <dgm:prSet presAssocID="{659A81E9-09C2-4059-9ADC-4D40F693CB9C}" presName="imagNode" presStyleLbl="fgImgPlace1" presStyleIdx="1" presStyleCnt="3" custScaleX="89375" custScaleY="71314" custLinFactX="39425" custLinFactNeighborX="100000" custLinFactNeighborY="-28786"/>
      <dgm:spPr>
        <a:blipFill rotWithShape="0">
          <a:blip xmlns:r="http://schemas.openxmlformats.org/officeDocument/2006/relationships" r:embed="rId2"/>
          <a:stretch>
            <a:fillRect/>
          </a:stretch>
        </a:blipFill>
      </dgm:spPr>
    </dgm:pt>
    <dgm:pt modelId="{02162F1B-4D62-4CFB-B69D-5EAC7C724C43}" type="pres">
      <dgm:prSet presAssocID="{2365B0D8-44B0-4647-93AC-832E0F00EEFF}" presName="sibTrans" presStyleLbl="sibTrans2D1" presStyleIdx="0" presStyleCnt="0"/>
      <dgm:spPr/>
      <dgm:t>
        <a:bodyPr/>
        <a:lstStyle/>
        <a:p>
          <a:endParaRPr lang="en-US"/>
        </a:p>
      </dgm:t>
    </dgm:pt>
    <dgm:pt modelId="{12056ABE-E8D8-4ADF-8187-3FBCA131CA35}" type="pres">
      <dgm:prSet presAssocID="{896C94B4-7AFE-4F48-B5E3-E975D9C99554}" presName="compNode" presStyleCnt="0"/>
      <dgm:spPr/>
    </dgm:pt>
    <dgm:pt modelId="{64D15249-B873-4298-BC33-5EC56CDAEB73}" type="pres">
      <dgm:prSet presAssocID="{896C94B4-7AFE-4F48-B5E3-E975D9C99554}" presName="bkgdShape" presStyleLbl="node1" presStyleIdx="2" presStyleCnt="3" custLinFactX="-2247" custLinFactNeighborX="-100000"/>
      <dgm:spPr/>
      <dgm:t>
        <a:bodyPr/>
        <a:lstStyle/>
        <a:p>
          <a:endParaRPr lang="en-US"/>
        </a:p>
      </dgm:t>
    </dgm:pt>
    <dgm:pt modelId="{214BA888-52A3-4AF3-865B-7671FD870111}" type="pres">
      <dgm:prSet presAssocID="{896C94B4-7AFE-4F48-B5E3-E975D9C99554}" presName="nodeTx" presStyleLbl="node1" presStyleIdx="2" presStyleCnt="3">
        <dgm:presLayoutVars>
          <dgm:bulletEnabled val="1"/>
        </dgm:presLayoutVars>
      </dgm:prSet>
      <dgm:spPr/>
      <dgm:t>
        <a:bodyPr/>
        <a:lstStyle/>
        <a:p>
          <a:endParaRPr lang="en-US"/>
        </a:p>
      </dgm:t>
    </dgm:pt>
    <dgm:pt modelId="{9ED7E05C-835E-4326-8C46-B048C1F37D9B}" type="pres">
      <dgm:prSet presAssocID="{896C94B4-7AFE-4F48-B5E3-E975D9C99554}" presName="invisiNode" presStyleLbl="node1" presStyleIdx="2" presStyleCnt="3"/>
      <dgm:spPr/>
    </dgm:pt>
    <dgm:pt modelId="{F7E97797-63B0-4AED-9242-9C7FC7287976}" type="pres">
      <dgm:prSet presAssocID="{896C94B4-7AFE-4F48-B5E3-E975D9C99554}" presName="imagNode" presStyleLbl="fgImgPlace1" presStyleIdx="2" presStyleCnt="3" custScaleX="80029" custScaleY="71686" custLinFactX="-32275" custLinFactNeighborX="-100000" custLinFactNeighborY="-25025"/>
      <dgm:spPr>
        <a:blipFill rotWithShape="0">
          <a:blip xmlns:r="http://schemas.openxmlformats.org/officeDocument/2006/relationships" r:embed="rId3"/>
          <a:stretch>
            <a:fillRect/>
          </a:stretch>
        </a:blipFill>
      </dgm:spPr>
    </dgm:pt>
  </dgm:ptLst>
  <dgm:cxnLst>
    <dgm:cxn modelId="{EF2C3070-5A04-4802-B48C-8605565F507B}" srcId="{1A5C7B33-7F90-4A1C-92C5-C65856BF9873}" destId="{896C94B4-7AFE-4F48-B5E3-E975D9C99554}" srcOrd="2" destOrd="0" parTransId="{FF2F7DF8-9073-4729-A6D5-C7390AD5E4C1}" sibTransId="{5DE87979-8026-46E6-8FB8-D47E6CF45227}"/>
    <dgm:cxn modelId="{AF56BE70-329B-4BBF-8DA1-AA5319071B09}" type="presOf" srcId="{659A81E9-09C2-4059-9ADC-4D40F693CB9C}" destId="{A6A5E766-E62D-405C-809F-0F094D458111}" srcOrd="0" destOrd="0" presId="urn:microsoft.com/office/officeart/2005/8/layout/hList7"/>
    <dgm:cxn modelId="{93D23B85-452E-4F40-B7D1-843A23A31F6D}" type="presOf" srcId="{896C94B4-7AFE-4F48-B5E3-E975D9C99554}" destId="{64D15249-B873-4298-BC33-5EC56CDAEB73}" srcOrd="0" destOrd="0" presId="urn:microsoft.com/office/officeart/2005/8/layout/hList7"/>
    <dgm:cxn modelId="{E6B0BAF0-51B0-4EDB-8091-479BC804082B}" type="presOf" srcId="{882317F3-347A-4FD0-889C-2D7072D01956}" destId="{1FFDF130-5F6E-44D8-9F34-0FC41F7ADA41}" srcOrd="0" destOrd="0" presId="urn:microsoft.com/office/officeart/2005/8/layout/hList7"/>
    <dgm:cxn modelId="{FB39ACB4-5832-41B7-AC96-6C5DF7447C7D}" type="presOf" srcId="{1A5C7B33-7F90-4A1C-92C5-C65856BF9873}" destId="{D4220F94-8FE2-492C-85BE-CE8DA93DEBBD}" srcOrd="0" destOrd="0" presId="urn:microsoft.com/office/officeart/2005/8/layout/hList7"/>
    <dgm:cxn modelId="{AC641FA6-E82C-4A33-A5D6-0655DB8FDC62}" type="presOf" srcId="{C395D8F2-9CF6-404E-BCBA-46755016F62D}" destId="{2A007274-FB0F-4C8F-AD6D-29691CCE21D4}" srcOrd="0" destOrd="0" presId="urn:microsoft.com/office/officeart/2005/8/layout/hList7"/>
    <dgm:cxn modelId="{4ADC01F5-3C16-4522-A9C8-4959254B53CD}" srcId="{1A5C7B33-7F90-4A1C-92C5-C65856BF9873}" destId="{C395D8F2-9CF6-404E-BCBA-46755016F62D}" srcOrd="0" destOrd="0" parTransId="{80E9FB98-E9CF-48BD-A49F-F7AC476B6D58}" sibTransId="{882317F3-347A-4FD0-889C-2D7072D01956}"/>
    <dgm:cxn modelId="{BDA22640-29B9-4DE4-9EA6-45E655BEF332}" type="presOf" srcId="{896C94B4-7AFE-4F48-B5E3-E975D9C99554}" destId="{214BA888-52A3-4AF3-865B-7671FD870111}" srcOrd="1" destOrd="0" presId="urn:microsoft.com/office/officeart/2005/8/layout/hList7"/>
    <dgm:cxn modelId="{689CE855-8B40-4120-987C-EBC7D5A0171F}" srcId="{1A5C7B33-7F90-4A1C-92C5-C65856BF9873}" destId="{659A81E9-09C2-4059-9ADC-4D40F693CB9C}" srcOrd="1" destOrd="0" parTransId="{6302A7BD-8F59-406B-AF23-7EC5238622CC}" sibTransId="{2365B0D8-44B0-4647-93AC-832E0F00EEFF}"/>
    <dgm:cxn modelId="{25916580-A34C-4837-A9F9-CCC4F23D8BFE}" type="presOf" srcId="{659A81E9-09C2-4059-9ADC-4D40F693CB9C}" destId="{4739F206-7170-4B21-85D9-5D57997467F3}" srcOrd="1" destOrd="0" presId="urn:microsoft.com/office/officeart/2005/8/layout/hList7"/>
    <dgm:cxn modelId="{A207FA6E-8410-42F8-BEBE-CD8200099E4E}" type="presOf" srcId="{C395D8F2-9CF6-404E-BCBA-46755016F62D}" destId="{E9346741-D209-41BE-ACDF-2DAF618AD7E3}" srcOrd="1" destOrd="0" presId="urn:microsoft.com/office/officeart/2005/8/layout/hList7"/>
    <dgm:cxn modelId="{05E27772-1065-447C-804F-9244D3E32D5D}" type="presOf" srcId="{2365B0D8-44B0-4647-93AC-832E0F00EEFF}" destId="{02162F1B-4D62-4CFB-B69D-5EAC7C724C43}" srcOrd="0" destOrd="0" presId="urn:microsoft.com/office/officeart/2005/8/layout/hList7"/>
    <dgm:cxn modelId="{D663830A-E064-4108-8E1B-47C1A85489F0}" type="presParOf" srcId="{D4220F94-8FE2-492C-85BE-CE8DA93DEBBD}" destId="{8EBD2B55-9A1E-4EA9-BF69-959BDE64DC60}" srcOrd="0" destOrd="0" presId="urn:microsoft.com/office/officeart/2005/8/layout/hList7"/>
    <dgm:cxn modelId="{926C1AC6-4ECB-4E15-B292-5B80BC97C6DC}" type="presParOf" srcId="{D4220F94-8FE2-492C-85BE-CE8DA93DEBBD}" destId="{80C0CAA5-E5C1-4AA3-92B4-85EAC54E6522}" srcOrd="1" destOrd="0" presId="urn:microsoft.com/office/officeart/2005/8/layout/hList7"/>
    <dgm:cxn modelId="{E83F3FBC-BF45-4142-94C3-693E0734888D}" type="presParOf" srcId="{80C0CAA5-E5C1-4AA3-92B4-85EAC54E6522}" destId="{3C4EF642-E04A-427E-A225-5BE0A7B1695B}" srcOrd="0" destOrd="0" presId="urn:microsoft.com/office/officeart/2005/8/layout/hList7"/>
    <dgm:cxn modelId="{5A604E09-7376-4157-8CF3-26BF7B3CD84C}" type="presParOf" srcId="{3C4EF642-E04A-427E-A225-5BE0A7B1695B}" destId="{2A007274-FB0F-4C8F-AD6D-29691CCE21D4}" srcOrd="0" destOrd="0" presId="urn:microsoft.com/office/officeart/2005/8/layout/hList7"/>
    <dgm:cxn modelId="{24FB011B-5280-43FC-8F33-21CD357E23E5}" type="presParOf" srcId="{3C4EF642-E04A-427E-A225-5BE0A7B1695B}" destId="{E9346741-D209-41BE-ACDF-2DAF618AD7E3}" srcOrd="1" destOrd="0" presId="urn:microsoft.com/office/officeart/2005/8/layout/hList7"/>
    <dgm:cxn modelId="{FEBA9F5A-0383-498B-87EA-988910AA8105}" type="presParOf" srcId="{3C4EF642-E04A-427E-A225-5BE0A7B1695B}" destId="{045C0880-F0FD-4CC8-9ED2-19DAB010C5C3}" srcOrd="2" destOrd="0" presId="urn:microsoft.com/office/officeart/2005/8/layout/hList7"/>
    <dgm:cxn modelId="{E62A7391-1707-4677-917F-53153017302E}" type="presParOf" srcId="{3C4EF642-E04A-427E-A225-5BE0A7B1695B}" destId="{155024B7-123C-43BC-8011-86224B0AA8A5}" srcOrd="3" destOrd="0" presId="urn:microsoft.com/office/officeart/2005/8/layout/hList7"/>
    <dgm:cxn modelId="{04D89DA7-5E57-4F0D-A039-B9B5B17FCA05}" type="presParOf" srcId="{80C0CAA5-E5C1-4AA3-92B4-85EAC54E6522}" destId="{1FFDF130-5F6E-44D8-9F34-0FC41F7ADA41}" srcOrd="1" destOrd="0" presId="urn:microsoft.com/office/officeart/2005/8/layout/hList7"/>
    <dgm:cxn modelId="{49AC2E5D-72DE-4150-83C9-BAE8F2A7D4F9}" type="presParOf" srcId="{80C0CAA5-E5C1-4AA3-92B4-85EAC54E6522}" destId="{C81ED681-D14C-42B1-9CA0-E1185230946C}" srcOrd="2" destOrd="0" presId="urn:microsoft.com/office/officeart/2005/8/layout/hList7"/>
    <dgm:cxn modelId="{5DF7CBF8-1A4E-4FAB-9AE2-04B69BE08508}" type="presParOf" srcId="{C81ED681-D14C-42B1-9CA0-E1185230946C}" destId="{A6A5E766-E62D-405C-809F-0F094D458111}" srcOrd="0" destOrd="0" presId="urn:microsoft.com/office/officeart/2005/8/layout/hList7"/>
    <dgm:cxn modelId="{8FFC7E90-D587-4446-852A-2C358302A257}" type="presParOf" srcId="{C81ED681-D14C-42B1-9CA0-E1185230946C}" destId="{4739F206-7170-4B21-85D9-5D57997467F3}" srcOrd="1" destOrd="0" presId="urn:microsoft.com/office/officeart/2005/8/layout/hList7"/>
    <dgm:cxn modelId="{BE179691-57ED-4657-97A3-9E785F1B9E94}" type="presParOf" srcId="{C81ED681-D14C-42B1-9CA0-E1185230946C}" destId="{8DE4B93E-2DAA-4C01-A559-D2A3DA0F5886}" srcOrd="2" destOrd="0" presId="urn:microsoft.com/office/officeart/2005/8/layout/hList7"/>
    <dgm:cxn modelId="{A3581107-A6EB-4153-A3F1-C4C06B2CE637}" type="presParOf" srcId="{C81ED681-D14C-42B1-9CA0-E1185230946C}" destId="{047D304D-E679-4E8D-91AE-2F28F4B5038A}" srcOrd="3" destOrd="0" presId="urn:microsoft.com/office/officeart/2005/8/layout/hList7"/>
    <dgm:cxn modelId="{25EE916A-C249-4F13-9C45-47CEF5850718}" type="presParOf" srcId="{80C0CAA5-E5C1-4AA3-92B4-85EAC54E6522}" destId="{02162F1B-4D62-4CFB-B69D-5EAC7C724C43}" srcOrd="3" destOrd="0" presId="urn:microsoft.com/office/officeart/2005/8/layout/hList7"/>
    <dgm:cxn modelId="{2C223577-2F65-445F-A4C8-283EB15F27E3}" type="presParOf" srcId="{80C0CAA5-E5C1-4AA3-92B4-85EAC54E6522}" destId="{12056ABE-E8D8-4ADF-8187-3FBCA131CA35}" srcOrd="4" destOrd="0" presId="urn:microsoft.com/office/officeart/2005/8/layout/hList7"/>
    <dgm:cxn modelId="{295A760C-D290-479D-8A0E-18F38CC09952}" type="presParOf" srcId="{12056ABE-E8D8-4ADF-8187-3FBCA131CA35}" destId="{64D15249-B873-4298-BC33-5EC56CDAEB73}" srcOrd="0" destOrd="0" presId="urn:microsoft.com/office/officeart/2005/8/layout/hList7"/>
    <dgm:cxn modelId="{D33BDA42-1D95-4F70-AAAF-57D2EDE68596}" type="presParOf" srcId="{12056ABE-E8D8-4ADF-8187-3FBCA131CA35}" destId="{214BA888-52A3-4AF3-865B-7671FD870111}" srcOrd="1" destOrd="0" presId="urn:microsoft.com/office/officeart/2005/8/layout/hList7"/>
    <dgm:cxn modelId="{A8C844D0-0B14-4B15-9DDD-92F69CDDA995}" type="presParOf" srcId="{12056ABE-E8D8-4ADF-8187-3FBCA131CA35}" destId="{9ED7E05C-835E-4326-8C46-B048C1F37D9B}" srcOrd="2" destOrd="0" presId="urn:microsoft.com/office/officeart/2005/8/layout/hList7"/>
    <dgm:cxn modelId="{A607BC59-B09E-4665-B753-8371E04879DD}" type="presParOf" srcId="{12056ABE-E8D8-4ADF-8187-3FBCA131CA35}" destId="{F7E97797-63B0-4AED-9242-9C7FC7287976}" srcOrd="3" destOrd="0" presId="urn:microsoft.com/office/officeart/2005/8/layout/hList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5C7B33-7F90-4A1C-92C5-C65856BF9873}" type="doc">
      <dgm:prSet loTypeId="urn:microsoft.com/office/officeart/2005/8/layout/venn1" loCatId="relationship" qsTypeId="urn:microsoft.com/office/officeart/2005/8/quickstyle/simple1" qsCatId="simple" csTypeId="urn:microsoft.com/office/officeart/2005/8/colors/colorful1" csCatId="colorful" phldr="1"/>
      <dgm:spPr/>
    </dgm:pt>
    <dgm:pt modelId="{C395D8F2-9CF6-404E-BCBA-46755016F62D}">
      <dgm:prSet phldrT="[Text]" custT="1"/>
      <dgm:spPr/>
      <dgm:t>
        <a:bodyPr/>
        <a:lstStyle/>
        <a:p>
          <a:pPr algn="ctr"/>
          <a:r>
            <a:rPr lang="en-US" sz="1400" b="1" dirty="0" smtClean="0"/>
            <a:t>Communication</a:t>
          </a:r>
        </a:p>
        <a:p>
          <a:pPr algn="l"/>
          <a:r>
            <a:rPr lang="en-US" sz="1600" b="1" dirty="0" smtClean="0"/>
            <a:t>Very delayed in language</a:t>
          </a:r>
        </a:p>
        <a:p>
          <a:pPr algn="l"/>
          <a:r>
            <a:rPr lang="en-US" sz="1600" b="1" dirty="0" smtClean="0"/>
            <a:t>Did a lot of screaming</a:t>
          </a:r>
        </a:p>
        <a:p>
          <a:pPr algn="l"/>
          <a:r>
            <a:rPr lang="en-US" sz="1600" b="1" dirty="0" smtClean="0"/>
            <a:t>Used scripted speech</a:t>
          </a:r>
        </a:p>
        <a:p>
          <a:pPr algn="l"/>
          <a:r>
            <a:rPr lang="en-US" sz="1600" b="1" dirty="0" smtClean="0"/>
            <a:t>Did not read other’s social cues or body language.</a:t>
          </a:r>
        </a:p>
        <a:p>
          <a:pPr algn="l"/>
          <a:endParaRPr lang="en-US" sz="1200" b="1" dirty="0" smtClean="0"/>
        </a:p>
        <a:p>
          <a:pPr algn="ctr"/>
          <a:endParaRPr lang="en-US" sz="1200" b="1" dirty="0" smtClean="0"/>
        </a:p>
      </dgm:t>
    </dgm:pt>
    <dgm:pt modelId="{80E9FB98-E9CF-48BD-A49F-F7AC476B6D58}" type="parTrans" cxnId="{4ADC01F5-3C16-4522-A9C8-4959254B53CD}">
      <dgm:prSet/>
      <dgm:spPr/>
      <dgm:t>
        <a:bodyPr/>
        <a:lstStyle/>
        <a:p>
          <a:endParaRPr lang="en-US"/>
        </a:p>
      </dgm:t>
    </dgm:pt>
    <dgm:pt modelId="{882317F3-347A-4FD0-889C-2D7072D01956}" type="sibTrans" cxnId="{4ADC01F5-3C16-4522-A9C8-4959254B53CD}">
      <dgm:prSet/>
      <dgm:spPr/>
      <dgm:t>
        <a:bodyPr/>
        <a:lstStyle/>
        <a:p>
          <a:endParaRPr lang="en-US"/>
        </a:p>
      </dgm:t>
    </dgm:pt>
    <dgm:pt modelId="{659A81E9-09C2-4059-9ADC-4D40F693CB9C}">
      <dgm:prSet phldrT="[Text]" custT="1"/>
      <dgm:spPr/>
      <dgm:t>
        <a:bodyPr/>
        <a:lstStyle/>
        <a:p>
          <a:pPr algn="ctr"/>
          <a:r>
            <a:rPr lang="en-US" sz="1600" b="1" dirty="0" smtClean="0"/>
            <a:t>Interests and Activities</a:t>
          </a:r>
        </a:p>
        <a:p>
          <a:pPr algn="l"/>
          <a:r>
            <a:rPr lang="en-US" sz="1800" dirty="0" smtClean="0"/>
            <a:t>Perseveration on light </a:t>
          </a:r>
        </a:p>
        <a:p>
          <a:pPr algn="l"/>
          <a:r>
            <a:rPr lang="en-US" sz="1800" dirty="0" smtClean="0"/>
            <a:t> and ceiling fans</a:t>
          </a:r>
        </a:p>
        <a:p>
          <a:pPr algn="l"/>
          <a:r>
            <a:rPr lang="en-US" sz="1800" dirty="0" smtClean="0"/>
            <a:t>Moved from one area to another without becoming engaged</a:t>
          </a:r>
        </a:p>
        <a:p>
          <a:pPr algn="l"/>
          <a:r>
            <a:rPr lang="en-US" sz="1800" dirty="0" smtClean="0"/>
            <a:t>Lots of ritualistic patterns of movement</a:t>
          </a:r>
        </a:p>
        <a:p>
          <a:pPr algn="l"/>
          <a:r>
            <a:rPr lang="en-US" sz="1800" dirty="0" smtClean="0"/>
            <a:t>Very fearful about any type of transition</a:t>
          </a:r>
        </a:p>
        <a:p>
          <a:pPr algn="l"/>
          <a:r>
            <a:rPr lang="en-US" sz="1800" dirty="0" smtClean="0"/>
            <a:t>Had a lot of behaviors that indicated sensory problems</a:t>
          </a:r>
        </a:p>
        <a:p>
          <a:pPr algn="l"/>
          <a:endParaRPr lang="en-US" sz="1600" dirty="0" smtClean="0"/>
        </a:p>
        <a:p>
          <a:pPr algn="l"/>
          <a:endParaRPr lang="en-US" sz="1600" dirty="0" smtClean="0"/>
        </a:p>
        <a:p>
          <a:pPr algn="l"/>
          <a:endParaRPr lang="en-US" sz="1600" dirty="0"/>
        </a:p>
      </dgm:t>
    </dgm:pt>
    <dgm:pt modelId="{6302A7BD-8F59-406B-AF23-7EC5238622CC}" type="parTrans" cxnId="{689CE855-8B40-4120-987C-EBC7D5A0171F}">
      <dgm:prSet/>
      <dgm:spPr/>
      <dgm:t>
        <a:bodyPr/>
        <a:lstStyle/>
        <a:p>
          <a:endParaRPr lang="en-US"/>
        </a:p>
      </dgm:t>
    </dgm:pt>
    <dgm:pt modelId="{2365B0D8-44B0-4647-93AC-832E0F00EEFF}" type="sibTrans" cxnId="{689CE855-8B40-4120-987C-EBC7D5A0171F}">
      <dgm:prSet/>
      <dgm:spPr/>
      <dgm:t>
        <a:bodyPr/>
        <a:lstStyle/>
        <a:p>
          <a:endParaRPr lang="en-US"/>
        </a:p>
      </dgm:t>
    </dgm:pt>
    <dgm:pt modelId="{896C94B4-7AFE-4F48-B5E3-E975D9C99554}">
      <dgm:prSet phldrT="[Text]" custT="1"/>
      <dgm:spPr/>
      <dgm:t>
        <a:bodyPr/>
        <a:lstStyle/>
        <a:p>
          <a:pPr algn="ctr"/>
          <a:r>
            <a:rPr lang="en-US" sz="1600" b="1" dirty="0" smtClean="0"/>
            <a:t>Socialization</a:t>
          </a:r>
        </a:p>
        <a:p>
          <a:pPr algn="l"/>
          <a:r>
            <a:rPr lang="en-US" sz="1800" dirty="0" smtClean="0"/>
            <a:t>Lack of joint attention &amp; social referencing</a:t>
          </a:r>
        </a:p>
        <a:p>
          <a:pPr algn="l"/>
          <a:r>
            <a:rPr lang="en-US" sz="1800" dirty="0" smtClean="0"/>
            <a:t>Used inappropriate ways to try to get other’s attention  (hitting, pushing ,etc.)</a:t>
          </a:r>
        </a:p>
        <a:p>
          <a:pPr algn="l"/>
          <a:r>
            <a:rPr lang="en-US" sz="1800" dirty="0" smtClean="0"/>
            <a:t>Did not join in peer play</a:t>
          </a:r>
        </a:p>
        <a:p>
          <a:pPr algn="l"/>
          <a:r>
            <a:rPr lang="en-US" sz="1800" dirty="0" smtClean="0"/>
            <a:t>Did not orient to other’s voices</a:t>
          </a:r>
        </a:p>
        <a:p>
          <a:pPr algn="l"/>
          <a:endParaRPr lang="en-US" sz="1200" dirty="0" smtClean="0"/>
        </a:p>
        <a:p>
          <a:pPr algn="l"/>
          <a:endParaRPr lang="en-US" sz="1200" dirty="0" smtClean="0"/>
        </a:p>
        <a:p>
          <a:pPr algn="l"/>
          <a:endParaRPr lang="en-US" sz="1200" dirty="0"/>
        </a:p>
      </dgm:t>
    </dgm:pt>
    <dgm:pt modelId="{FF2F7DF8-9073-4729-A6D5-C7390AD5E4C1}" type="parTrans" cxnId="{EF2C3070-5A04-4802-B48C-8605565F507B}">
      <dgm:prSet/>
      <dgm:spPr/>
      <dgm:t>
        <a:bodyPr/>
        <a:lstStyle/>
        <a:p>
          <a:endParaRPr lang="en-US"/>
        </a:p>
      </dgm:t>
    </dgm:pt>
    <dgm:pt modelId="{5DE87979-8026-46E6-8FB8-D47E6CF45227}" type="sibTrans" cxnId="{EF2C3070-5A04-4802-B48C-8605565F507B}">
      <dgm:prSet/>
      <dgm:spPr/>
      <dgm:t>
        <a:bodyPr/>
        <a:lstStyle/>
        <a:p>
          <a:endParaRPr lang="en-US"/>
        </a:p>
      </dgm:t>
    </dgm:pt>
    <dgm:pt modelId="{DD13ACD8-8A2B-4C60-BF03-57B3DCFB87D6}" type="pres">
      <dgm:prSet presAssocID="{1A5C7B33-7F90-4A1C-92C5-C65856BF9873}" presName="compositeShape" presStyleCnt="0">
        <dgm:presLayoutVars>
          <dgm:chMax val="7"/>
          <dgm:dir/>
          <dgm:resizeHandles val="exact"/>
        </dgm:presLayoutVars>
      </dgm:prSet>
      <dgm:spPr/>
    </dgm:pt>
    <dgm:pt modelId="{5D322B75-D660-4106-A9D8-80BDCF5690E6}" type="pres">
      <dgm:prSet presAssocID="{C395D8F2-9CF6-404E-BCBA-46755016F62D}" presName="circ1" presStyleLbl="vennNode1" presStyleIdx="0" presStyleCnt="3" custScaleX="113546" custScaleY="87832" custLinFactNeighborX="2868" custLinFactNeighborY="-5061"/>
      <dgm:spPr/>
      <dgm:t>
        <a:bodyPr/>
        <a:lstStyle/>
        <a:p>
          <a:endParaRPr lang="en-US"/>
        </a:p>
      </dgm:t>
    </dgm:pt>
    <dgm:pt modelId="{A28E59C4-3BDD-4E81-935F-36F4ECD8342F}" type="pres">
      <dgm:prSet presAssocID="{C395D8F2-9CF6-404E-BCBA-46755016F62D}" presName="circ1Tx" presStyleLbl="revTx" presStyleIdx="0" presStyleCnt="0">
        <dgm:presLayoutVars>
          <dgm:chMax val="0"/>
          <dgm:chPref val="0"/>
          <dgm:bulletEnabled val="1"/>
        </dgm:presLayoutVars>
      </dgm:prSet>
      <dgm:spPr/>
      <dgm:t>
        <a:bodyPr/>
        <a:lstStyle/>
        <a:p>
          <a:endParaRPr lang="en-US"/>
        </a:p>
      </dgm:t>
    </dgm:pt>
    <dgm:pt modelId="{69215581-1B26-4479-BBA8-7FE5F2D05898}" type="pres">
      <dgm:prSet presAssocID="{659A81E9-09C2-4059-9ADC-4D40F693CB9C}" presName="circ2" presStyleLbl="vennNode1" presStyleIdx="1" presStyleCnt="3" custScaleX="117040" custScaleY="121639" custLinFactNeighborX="18634" custLinFactNeighborY="3690"/>
      <dgm:spPr/>
      <dgm:t>
        <a:bodyPr/>
        <a:lstStyle/>
        <a:p>
          <a:endParaRPr lang="en-US"/>
        </a:p>
      </dgm:t>
    </dgm:pt>
    <dgm:pt modelId="{B8CC6E53-F213-46F4-BD2B-91AC3CF59F57}" type="pres">
      <dgm:prSet presAssocID="{659A81E9-09C2-4059-9ADC-4D40F693CB9C}" presName="circ2Tx" presStyleLbl="revTx" presStyleIdx="0" presStyleCnt="0">
        <dgm:presLayoutVars>
          <dgm:chMax val="0"/>
          <dgm:chPref val="0"/>
          <dgm:bulletEnabled val="1"/>
        </dgm:presLayoutVars>
      </dgm:prSet>
      <dgm:spPr/>
      <dgm:t>
        <a:bodyPr/>
        <a:lstStyle/>
        <a:p>
          <a:endParaRPr lang="en-US"/>
        </a:p>
      </dgm:t>
    </dgm:pt>
    <dgm:pt modelId="{134B6212-B81B-4A35-A892-51FD328A0BCE}" type="pres">
      <dgm:prSet presAssocID="{896C94B4-7AFE-4F48-B5E3-E975D9C99554}" presName="circ3" presStyleLbl="vennNode1" presStyleIdx="2" presStyleCnt="3" custScaleX="120410" custScaleY="110132" custLinFactNeighborX="-8598" custLinFactNeighborY="3061"/>
      <dgm:spPr/>
      <dgm:t>
        <a:bodyPr/>
        <a:lstStyle/>
        <a:p>
          <a:endParaRPr lang="en-US"/>
        </a:p>
      </dgm:t>
    </dgm:pt>
    <dgm:pt modelId="{455F7BE8-8379-4294-85A2-DAC09D24ACFE}" type="pres">
      <dgm:prSet presAssocID="{896C94B4-7AFE-4F48-B5E3-E975D9C99554}" presName="circ3Tx" presStyleLbl="revTx" presStyleIdx="0" presStyleCnt="0">
        <dgm:presLayoutVars>
          <dgm:chMax val="0"/>
          <dgm:chPref val="0"/>
          <dgm:bulletEnabled val="1"/>
        </dgm:presLayoutVars>
      </dgm:prSet>
      <dgm:spPr/>
      <dgm:t>
        <a:bodyPr/>
        <a:lstStyle/>
        <a:p>
          <a:endParaRPr lang="en-US"/>
        </a:p>
      </dgm:t>
    </dgm:pt>
  </dgm:ptLst>
  <dgm:cxnLst>
    <dgm:cxn modelId="{689CE855-8B40-4120-987C-EBC7D5A0171F}" srcId="{1A5C7B33-7F90-4A1C-92C5-C65856BF9873}" destId="{659A81E9-09C2-4059-9ADC-4D40F693CB9C}" srcOrd="1" destOrd="0" parTransId="{6302A7BD-8F59-406B-AF23-7EC5238622CC}" sibTransId="{2365B0D8-44B0-4647-93AC-832E0F00EEFF}"/>
    <dgm:cxn modelId="{8B10E799-F10A-47A0-9EB8-C7CF3AB3CAB3}" type="presOf" srcId="{C395D8F2-9CF6-404E-BCBA-46755016F62D}" destId="{5D322B75-D660-4106-A9D8-80BDCF5690E6}" srcOrd="0" destOrd="0" presId="urn:microsoft.com/office/officeart/2005/8/layout/venn1"/>
    <dgm:cxn modelId="{4982A99A-F8AA-4431-A881-E5C7A19776F5}" type="presOf" srcId="{896C94B4-7AFE-4F48-B5E3-E975D9C99554}" destId="{455F7BE8-8379-4294-85A2-DAC09D24ACFE}" srcOrd="1" destOrd="0" presId="urn:microsoft.com/office/officeart/2005/8/layout/venn1"/>
    <dgm:cxn modelId="{E038BEE4-18B4-42AC-9419-A81A5ECD05DD}" type="presOf" srcId="{659A81E9-09C2-4059-9ADC-4D40F693CB9C}" destId="{69215581-1B26-4479-BBA8-7FE5F2D05898}" srcOrd="0" destOrd="0" presId="urn:microsoft.com/office/officeart/2005/8/layout/venn1"/>
    <dgm:cxn modelId="{071808D0-5D8F-4010-A5E5-C042703A02CF}" type="presOf" srcId="{1A5C7B33-7F90-4A1C-92C5-C65856BF9873}" destId="{DD13ACD8-8A2B-4C60-BF03-57B3DCFB87D6}" srcOrd="0" destOrd="0" presId="urn:microsoft.com/office/officeart/2005/8/layout/venn1"/>
    <dgm:cxn modelId="{4ADC01F5-3C16-4522-A9C8-4959254B53CD}" srcId="{1A5C7B33-7F90-4A1C-92C5-C65856BF9873}" destId="{C395D8F2-9CF6-404E-BCBA-46755016F62D}" srcOrd="0" destOrd="0" parTransId="{80E9FB98-E9CF-48BD-A49F-F7AC476B6D58}" sibTransId="{882317F3-347A-4FD0-889C-2D7072D01956}"/>
    <dgm:cxn modelId="{BEADAB57-7F6C-42E8-817C-CFA6A6BD44C5}" type="presOf" srcId="{C395D8F2-9CF6-404E-BCBA-46755016F62D}" destId="{A28E59C4-3BDD-4E81-935F-36F4ECD8342F}" srcOrd="1" destOrd="0" presId="urn:microsoft.com/office/officeart/2005/8/layout/venn1"/>
    <dgm:cxn modelId="{EF2C3070-5A04-4802-B48C-8605565F507B}" srcId="{1A5C7B33-7F90-4A1C-92C5-C65856BF9873}" destId="{896C94B4-7AFE-4F48-B5E3-E975D9C99554}" srcOrd="2" destOrd="0" parTransId="{FF2F7DF8-9073-4729-A6D5-C7390AD5E4C1}" sibTransId="{5DE87979-8026-46E6-8FB8-D47E6CF45227}"/>
    <dgm:cxn modelId="{AD330D78-4017-4617-9251-D5C0A3CFD1AE}" type="presOf" srcId="{659A81E9-09C2-4059-9ADC-4D40F693CB9C}" destId="{B8CC6E53-F213-46F4-BD2B-91AC3CF59F57}" srcOrd="1" destOrd="0" presId="urn:microsoft.com/office/officeart/2005/8/layout/venn1"/>
    <dgm:cxn modelId="{7E840A47-814F-4510-8FE5-7C5C00C87EE4}" type="presOf" srcId="{896C94B4-7AFE-4F48-B5E3-E975D9C99554}" destId="{134B6212-B81B-4A35-A892-51FD328A0BCE}" srcOrd="0" destOrd="0" presId="urn:microsoft.com/office/officeart/2005/8/layout/venn1"/>
    <dgm:cxn modelId="{1E3D32DC-4EF4-469D-9241-BC9D7380A45D}" type="presParOf" srcId="{DD13ACD8-8A2B-4C60-BF03-57B3DCFB87D6}" destId="{5D322B75-D660-4106-A9D8-80BDCF5690E6}" srcOrd="0" destOrd="0" presId="urn:microsoft.com/office/officeart/2005/8/layout/venn1"/>
    <dgm:cxn modelId="{8AADC172-AEC1-4BF8-B5B8-A45BBBF25E50}" type="presParOf" srcId="{DD13ACD8-8A2B-4C60-BF03-57B3DCFB87D6}" destId="{A28E59C4-3BDD-4E81-935F-36F4ECD8342F}" srcOrd="1" destOrd="0" presId="urn:microsoft.com/office/officeart/2005/8/layout/venn1"/>
    <dgm:cxn modelId="{567CF136-B77F-4B64-B82F-4EE47A60834D}" type="presParOf" srcId="{DD13ACD8-8A2B-4C60-BF03-57B3DCFB87D6}" destId="{69215581-1B26-4479-BBA8-7FE5F2D05898}" srcOrd="2" destOrd="0" presId="urn:microsoft.com/office/officeart/2005/8/layout/venn1"/>
    <dgm:cxn modelId="{913E6332-F306-4127-904E-CF565096FFB3}" type="presParOf" srcId="{DD13ACD8-8A2B-4C60-BF03-57B3DCFB87D6}" destId="{B8CC6E53-F213-46F4-BD2B-91AC3CF59F57}" srcOrd="3" destOrd="0" presId="urn:microsoft.com/office/officeart/2005/8/layout/venn1"/>
    <dgm:cxn modelId="{30FF2F5B-FEE2-45E2-967E-465BCE288A4F}" type="presParOf" srcId="{DD13ACD8-8A2B-4C60-BF03-57B3DCFB87D6}" destId="{134B6212-B81B-4A35-A892-51FD328A0BCE}" srcOrd="4" destOrd="0" presId="urn:microsoft.com/office/officeart/2005/8/layout/venn1"/>
    <dgm:cxn modelId="{E1BFA399-5943-4667-ACD8-72D6591B5279}" type="presParOf" srcId="{DD13ACD8-8A2B-4C60-BF03-57B3DCFB87D6}" destId="{455F7BE8-8379-4294-85A2-DAC09D24ACFE}"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322B75-D660-4106-A9D8-80BDCF5690E6}">
      <dsp:nvSpPr>
        <dsp:cNvPr id="0" name=""/>
        <dsp:cNvSpPr/>
      </dsp:nvSpPr>
      <dsp:spPr>
        <a:xfrm>
          <a:off x="1474399" y="0"/>
          <a:ext cx="2834640" cy="2834640"/>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en-US" sz="2300" b="1" kern="1200" dirty="0" smtClean="0"/>
            <a:t>Communication</a:t>
          </a:r>
        </a:p>
      </dsp:txBody>
      <dsp:txXfrm>
        <a:off x="1852351" y="496062"/>
        <a:ext cx="2078736" cy="1275588"/>
      </dsp:txXfrm>
    </dsp:sp>
    <dsp:sp modelId="{69215581-1B26-4479-BBA8-7FE5F2D05898}">
      <dsp:nvSpPr>
        <dsp:cNvPr id="0" name=""/>
        <dsp:cNvSpPr/>
      </dsp:nvSpPr>
      <dsp:spPr>
        <a:xfrm>
          <a:off x="2835093" y="1852701"/>
          <a:ext cx="2834640" cy="2834640"/>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en-US" sz="2300" kern="1200" dirty="0" smtClean="0"/>
            <a:t>Interests and Activities</a:t>
          </a:r>
          <a:endParaRPr lang="en-US" sz="2300" kern="1200" dirty="0"/>
        </a:p>
      </dsp:txBody>
      <dsp:txXfrm>
        <a:off x="3702020" y="2584983"/>
        <a:ext cx="1700784" cy="1559052"/>
      </dsp:txXfrm>
    </dsp:sp>
    <dsp:sp modelId="{134B6212-B81B-4A35-A892-51FD328A0BCE}">
      <dsp:nvSpPr>
        <dsp:cNvPr id="0" name=""/>
        <dsp:cNvSpPr/>
      </dsp:nvSpPr>
      <dsp:spPr>
        <a:xfrm>
          <a:off x="771938" y="1745977"/>
          <a:ext cx="2834640" cy="2834640"/>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en-US" sz="2300" kern="1200" dirty="0" smtClean="0"/>
            <a:t>Socialization</a:t>
          </a:r>
        </a:p>
        <a:p>
          <a:pPr lvl="0" algn="ctr" defTabSz="1022350">
            <a:lnSpc>
              <a:spcPct val="90000"/>
            </a:lnSpc>
            <a:spcBef>
              <a:spcPct val="0"/>
            </a:spcBef>
            <a:spcAft>
              <a:spcPct val="35000"/>
            </a:spcAft>
          </a:pPr>
          <a:endParaRPr lang="en-US" sz="2300" kern="1200" dirty="0"/>
        </a:p>
      </dsp:txBody>
      <dsp:txXfrm>
        <a:off x="1038866" y="2478259"/>
        <a:ext cx="1700784" cy="155905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A007274-FB0F-4C8F-AD6D-29691CCE21D4}">
      <dsp:nvSpPr>
        <dsp:cNvPr id="0" name=""/>
        <dsp:cNvSpPr/>
      </dsp:nvSpPr>
      <dsp:spPr>
        <a:xfrm>
          <a:off x="1839" y="0"/>
          <a:ext cx="2862522" cy="640080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Communication</a:t>
          </a:r>
        </a:p>
        <a:p>
          <a:pPr lvl="0" algn="ctr" defTabSz="1066800">
            <a:lnSpc>
              <a:spcPct val="90000"/>
            </a:lnSpc>
            <a:spcBef>
              <a:spcPct val="0"/>
            </a:spcBef>
            <a:spcAft>
              <a:spcPct val="35000"/>
            </a:spcAft>
          </a:pPr>
          <a:r>
            <a:rPr lang="en-US" sz="1900" kern="1200" dirty="0" smtClean="0"/>
            <a:t> CHD 120- using social stories</a:t>
          </a:r>
        </a:p>
        <a:p>
          <a:pPr lvl="0" algn="ctr" defTabSz="1066800">
            <a:lnSpc>
              <a:spcPct val="90000"/>
            </a:lnSpc>
            <a:spcBef>
              <a:spcPct val="0"/>
            </a:spcBef>
            <a:spcAft>
              <a:spcPct val="35000"/>
            </a:spcAft>
          </a:pPr>
          <a:r>
            <a:rPr lang="en-US" sz="1900" kern="1200" dirty="0" smtClean="0"/>
            <a:t>CHD 210- Assistive Technology, Use of sign Language</a:t>
          </a:r>
        </a:p>
        <a:p>
          <a:pPr lvl="0" algn="ctr" defTabSz="1066800">
            <a:lnSpc>
              <a:spcPct val="90000"/>
            </a:lnSpc>
            <a:spcBef>
              <a:spcPct val="0"/>
            </a:spcBef>
            <a:spcAft>
              <a:spcPct val="35000"/>
            </a:spcAft>
          </a:pPr>
          <a:r>
            <a:rPr lang="en-US" sz="1900" kern="1200" dirty="0" smtClean="0"/>
            <a:t>CHD 216- Creating a Transition Profile to Determine Supports needed in preschool </a:t>
          </a:r>
        </a:p>
      </dsp:txBody>
      <dsp:txXfrm>
        <a:off x="1839" y="2560320"/>
        <a:ext cx="2862522" cy="2560320"/>
      </dsp:txXfrm>
    </dsp:sp>
    <dsp:sp modelId="{155024B7-123C-43BC-8011-86224B0AA8A5}">
      <dsp:nvSpPr>
        <dsp:cNvPr id="0" name=""/>
        <dsp:cNvSpPr/>
      </dsp:nvSpPr>
      <dsp:spPr>
        <a:xfrm>
          <a:off x="609598" y="152400"/>
          <a:ext cx="1647005" cy="1520033"/>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A5E766-E62D-405C-809F-0F094D458111}">
      <dsp:nvSpPr>
        <dsp:cNvPr id="0" name=""/>
        <dsp:cNvSpPr/>
      </dsp:nvSpPr>
      <dsp:spPr>
        <a:xfrm>
          <a:off x="5900477" y="0"/>
          <a:ext cx="2862522" cy="6400800"/>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Interests and Activities</a:t>
          </a:r>
        </a:p>
        <a:p>
          <a:pPr lvl="0" algn="ctr" defTabSz="1066800">
            <a:lnSpc>
              <a:spcPct val="90000"/>
            </a:lnSpc>
            <a:spcBef>
              <a:spcPct val="0"/>
            </a:spcBef>
            <a:spcAft>
              <a:spcPct val="35000"/>
            </a:spcAft>
          </a:pPr>
          <a:r>
            <a:rPr lang="en-US" sz="1800" kern="1200" dirty="0" smtClean="0"/>
            <a:t>CHD 120- Use of social stories to help with routine and changes</a:t>
          </a:r>
        </a:p>
        <a:p>
          <a:pPr lvl="0" algn="ctr" defTabSz="1066800">
            <a:lnSpc>
              <a:spcPct val="90000"/>
            </a:lnSpc>
            <a:spcBef>
              <a:spcPct val="0"/>
            </a:spcBef>
            <a:spcAft>
              <a:spcPct val="35000"/>
            </a:spcAft>
          </a:pPr>
          <a:r>
            <a:rPr lang="en-US" sz="1800" kern="1200" dirty="0" smtClean="0"/>
            <a:t>CHD-165  CELL-Following children’s interests</a:t>
          </a:r>
        </a:p>
        <a:p>
          <a:pPr lvl="0" algn="ctr" defTabSz="1066800">
            <a:lnSpc>
              <a:spcPct val="90000"/>
            </a:lnSpc>
            <a:spcBef>
              <a:spcPct val="0"/>
            </a:spcBef>
            <a:spcAft>
              <a:spcPct val="35000"/>
            </a:spcAft>
          </a:pPr>
          <a:r>
            <a:rPr lang="en-US" sz="1800" kern="1200" dirty="0" smtClean="0"/>
            <a:t>CHD 205- Understanding Sensory Differences</a:t>
          </a:r>
        </a:p>
        <a:p>
          <a:pPr lvl="0" algn="ctr" defTabSz="1066800">
            <a:lnSpc>
              <a:spcPct val="90000"/>
            </a:lnSpc>
            <a:spcBef>
              <a:spcPct val="0"/>
            </a:spcBef>
            <a:spcAft>
              <a:spcPct val="35000"/>
            </a:spcAft>
          </a:pPr>
          <a:r>
            <a:rPr lang="en-US" sz="1800" kern="1200" dirty="0" smtClean="0"/>
            <a:t>CHD265- Using Visual Strategies to aid in sequencing and follow through as well as predicting transitions to aid in self-regulation</a:t>
          </a:r>
        </a:p>
        <a:p>
          <a:pPr lvl="0" algn="ctr" defTabSz="1066800">
            <a:lnSpc>
              <a:spcPct val="90000"/>
            </a:lnSpc>
            <a:spcBef>
              <a:spcPct val="0"/>
            </a:spcBef>
            <a:spcAft>
              <a:spcPct val="35000"/>
            </a:spcAft>
          </a:pPr>
          <a:endParaRPr lang="en-US" sz="1800" kern="1200" dirty="0"/>
        </a:p>
      </dsp:txBody>
      <dsp:txXfrm>
        <a:off x="5900477" y="2560320"/>
        <a:ext cx="2862522" cy="2560320"/>
      </dsp:txXfrm>
    </dsp:sp>
    <dsp:sp modelId="{047D304D-E679-4E8D-91AE-2F28F4B5038A}">
      <dsp:nvSpPr>
        <dsp:cNvPr id="0" name=""/>
        <dsp:cNvSpPr/>
      </dsp:nvSpPr>
      <dsp:spPr>
        <a:xfrm>
          <a:off x="6400797" y="76200"/>
          <a:ext cx="1904998" cy="1520033"/>
        </a:xfrm>
        <a:prstGeom prst="ellipse">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D15249-B873-4298-BC33-5EC56CDAEB73}">
      <dsp:nvSpPr>
        <dsp:cNvPr id="0" name=""/>
        <dsp:cNvSpPr/>
      </dsp:nvSpPr>
      <dsp:spPr>
        <a:xfrm>
          <a:off x="2971793" y="0"/>
          <a:ext cx="2862522" cy="64008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Socialization</a:t>
          </a:r>
        </a:p>
        <a:p>
          <a:pPr lvl="0" algn="ctr" defTabSz="1066800">
            <a:lnSpc>
              <a:spcPct val="90000"/>
            </a:lnSpc>
            <a:spcBef>
              <a:spcPct val="0"/>
            </a:spcBef>
            <a:spcAft>
              <a:spcPct val="35000"/>
            </a:spcAft>
          </a:pPr>
          <a:r>
            <a:rPr lang="en-US" sz="1800" kern="1200" dirty="0" smtClean="0"/>
            <a:t>CHD 120- using social stories</a:t>
          </a:r>
        </a:p>
        <a:p>
          <a:pPr lvl="0" algn="ctr" defTabSz="1066800">
            <a:lnSpc>
              <a:spcPct val="90000"/>
            </a:lnSpc>
            <a:spcBef>
              <a:spcPct val="0"/>
            </a:spcBef>
            <a:spcAft>
              <a:spcPct val="35000"/>
            </a:spcAft>
          </a:pPr>
          <a:r>
            <a:rPr lang="en-US" sz="1800" kern="1200" dirty="0" smtClean="0"/>
            <a:t>CHD 205- Understand self-regulation</a:t>
          </a:r>
        </a:p>
        <a:p>
          <a:pPr lvl="0" algn="ctr" defTabSz="1066800">
            <a:lnSpc>
              <a:spcPct val="90000"/>
            </a:lnSpc>
            <a:spcBef>
              <a:spcPct val="0"/>
            </a:spcBef>
            <a:spcAft>
              <a:spcPct val="35000"/>
            </a:spcAft>
          </a:pPr>
          <a:r>
            <a:rPr lang="en-US" sz="1800" kern="1200" dirty="0" smtClean="0"/>
            <a:t>CHD 205-Using CSEFEL to teach social skills and replacement behaviors</a:t>
          </a:r>
        </a:p>
        <a:p>
          <a:pPr lvl="0" algn="ctr" defTabSz="1066800">
            <a:lnSpc>
              <a:spcPct val="90000"/>
            </a:lnSpc>
            <a:spcBef>
              <a:spcPct val="0"/>
            </a:spcBef>
            <a:spcAft>
              <a:spcPct val="35000"/>
            </a:spcAft>
          </a:pPr>
          <a:r>
            <a:rPr lang="en-US" sz="1800" kern="1200" dirty="0" smtClean="0"/>
            <a:t>CHD 210 FPG ‘snapshot’ Helping Children Develop Friendships</a:t>
          </a:r>
        </a:p>
        <a:p>
          <a:pPr lvl="0" algn="ctr" defTabSz="1066800">
            <a:lnSpc>
              <a:spcPct val="90000"/>
            </a:lnSpc>
            <a:spcBef>
              <a:spcPct val="0"/>
            </a:spcBef>
            <a:spcAft>
              <a:spcPct val="35000"/>
            </a:spcAft>
          </a:pPr>
          <a:r>
            <a:rPr lang="en-US" sz="1800" kern="1200" dirty="0" smtClean="0"/>
            <a:t>CHD 265- Using Visual Strategies to  aid children in joining in play</a:t>
          </a:r>
        </a:p>
        <a:p>
          <a:pPr lvl="0" algn="ctr" defTabSz="1066800">
            <a:lnSpc>
              <a:spcPct val="90000"/>
            </a:lnSpc>
            <a:spcBef>
              <a:spcPct val="0"/>
            </a:spcBef>
            <a:spcAft>
              <a:spcPct val="35000"/>
            </a:spcAft>
          </a:pPr>
          <a:endParaRPr lang="en-US" sz="1800" kern="1200" dirty="0"/>
        </a:p>
      </dsp:txBody>
      <dsp:txXfrm>
        <a:off x="2971793" y="2560320"/>
        <a:ext cx="2862522" cy="2560320"/>
      </dsp:txXfrm>
    </dsp:sp>
    <dsp:sp modelId="{F7E97797-63B0-4AED-9242-9C7FC7287976}">
      <dsp:nvSpPr>
        <dsp:cNvPr id="0" name=""/>
        <dsp:cNvSpPr/>
      </dsp:nvSpPr>
      <dsp:spPr>
        <a:xfrm>
          <a:off x="3657605" y="152400"/>
          <a:ext cx="1705791" cy="1527963"/>
        </a:xfrm>
        <a:prstGeom prst="ellipse">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BD2B55-9A1E-4EA9-BF69-959BDE64DC60}">
      <dsp:nvSpPr>
        <dsp:cNvPr id="0" name=""/>
        <dsp:cNvSpPr/>
      </dsp:nvSpPr>
      <dsp:spPr>
        <a:xfrm>
          <a:off x="457179" y="5867397"/>
          <a:ext cx="8061960" cy="502920"/>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322B75-D660-4106-A9D8-80BDCF5690E6}">
      <dsp:nvSpPr>
        <dsp:cNvPr id="0" name=""/>
        <dsp:cNvSpPr/>
      </dsp:nvSpPr>
      <dsp:spPr>
        <a:xfrm>
          <a:off x="2180146" y="0"/>
          <a:ext cx="4221405" cy="3265411"/>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US" sz="1400" b="1" kern="1200" dirty="0" smtClean="0"/>
            <a:t>Communication</a:t>
          </a:r>
        </a:p>
        <a:p>
          <a:pPr lvl="0" algn="l" defTabSz="622300">
            <a:lnSpc>
              <a:spcPct val="90000"/>
            </a:lnSpc>
            <a:spcBef>
              <a:spcPct val="0"/>
            </a:spcBef>
            <a:spcAft>
              <a:spcPct val="35000"/>
            </a:spcAft>
          </a:pPr>
          <a:r>
            <a:rPr lang="en-US" sz="1600" b="1" kern="1200" dirty="0" smtClean="0"/>
            <a:t>Very delayed in language</a:t>
          </a:r>
        </a:p>
        <a:p>
          <a:pPr lvl="0" algn="l" defTabSz="622300">
            <a:lnSpc>
              <a:spcPct val="90000"/>
            </a:lnSpc>
            <a:spcBef>
              <a:spcPct val="0"/>
            </a:spcBef>
            <a:spcAft>
              <a:spcPct val="35000"/>
            </a:spcAft>
          </a:pPr>
          <a:r>
            <a:rPr lang="en-US" sz="1600" b="1" kern="1200" dirty="0" smtClean="0"/>
            <a:t>Did a lot of screaming</a:t>
          </a:r>
        </a:p>
        <a:p>
          <a:pPr lvl="0" algn="l" defTabSz="622300">
            <a:lnSpc>
              <a:spcPct val="90000"/>
            </a:lnSpc>
            <a:spcBef>
              <a:spcPct val="0"/>
            </a:spcBef>
            <a:spcAft>
              <a:spcPct val="35000"/>
            </a:spcAft>
          </a:pPr>
          <a:r>
            <a:rPr lang="en-US" sz="1600" b="1" kern="1200" dirty="0" smtClean="0"/>
            <a:t>Used scripted speech</a:t>
          </a:r>
        </a:p>
        <a:p>
          <a:pPr lvl="0" algn="l" defTabSz="622300">
            <a:lnSpc>
              <a:spcPct val="90000"/>
            </a:lnSpc>
            <a:spcBef>
              <a:spcPct val="0"/>
            </a:spcBef>
            <a:spcAft>
              <a:spcPct val="35000"/>
            </a:spcAft>
          </a:pPr>
          <a:r>
            <a:rPr lang="en-US" sz="1600" b="1" kern="1200" dirty="0" smtClean="0"/>
            <a:t>Did not read other’s social cues or body language.</a:t>
          </a:r>
        </a:p>
        <a:p>
          <a:pPr lvl="0" algn="l" defTabSz="622300">
            <a:lnSpc>
              <a:spcPct val="90000"/>
            </a:lnSpc>
            <a:spcBef>
              <a:spcPct val="0"/>
            </a:spcBef>
            <a:spcAft>
              <a:spcPct val="35000"/>
            </a:spcAft>
          </a:pPr>
          <a:endParaRPr lang="en-US" sz="1200" b="1" kern="1200" dirty="0" smtClean="0"/>
        </a:p>
        <a:p>
          <a:pPr lvl="0" algn="ctr" defTabSz="622300">
            <a:lnSpc>
              <a:spcPct val="90000"/>
            </a:lnSpc>
            <a:spcBef>
              <a:spcPct val="0"/>
            </a:spcBef>
            <a:spcAft>
              <a:spcPct val="35000"/>
            </a:spcAft>
          </a:pPr>
          <a:endParaRPr lang="en-US" sz="1200" b="1" kern="1200" dirty="0" smtClean="0"/>
        </a:p>
      </dsp:txBody>
      <dsp:txXfrm>
        <a:off x="2743000" y="571447"/>
        <a:ext cx="3095697" cy="1469435"/>
      </dsp:txXfrm>
    </dsp:sp>
    <dsp:sp modelId="{69215581-1B26-4479-BBA8-7FE5F2D05898}">
      <dsp:nvSpPr>
        <dsp:cNvPr id="0" name=""/>
        <dsp:cNvSpPr/>
      </dsp:nvSpPr>
      <dsp:spPr>
        <a:xfrm>
          <a:off x="3954495" y="1878513"/>
          <a:ext cx="4351304" cy="4522286"/>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1" kern="1200" dirty="0" smtClean="0"/>
            <a:t>Interests and Activities</a:t>
          </a:r>
        </a:p>
        <a:p>
          <a:pPr lvl="0" algn="l" defTabSz="711200">
            <a:lnSpc>
              <a:spcPct val="90000"/>
            </a:lnSpc>
            <a:spcBef>
              <a:spcPct val="0"/>
            </a:spcBef>
            <a:spcAft>
              <a:spcPct val="35000"/>
            </a:spcAft>
          </a:pPr>
          <a:r>
            <a:rPr lang="en-US" sz="1800" kern="1200" dirty="0" smtClean="0"/>
            <a:t>Perseveration on light </a:t>
          </a:r>
        </a:p>
        <a:p>
          <a:pPr lvl="0" algn="l" defTabSz="711200">
            <a:lnSpc>
              <a:spcPct val="90000"/>
            </a:lnSpc>
            <a:spcBef>
              <a:spcPct val="0"/>
            </a:spcBef>
            <a:spcAft>
              <a:spcPct val="35000"/>
            </a:spcAft>
          </a:pPr>
          <a:r>
            <a:rPr lang="en-US" sz="1800" kern="1200" dirty="0" smtClean="0"/>
            <a:t> and ceiling fans</a:t>
          </a:r>
        </a:p>
        <a:p>
          <a:pPr lvl="0" algn="l" defTabSz="711200">
            <a:lnSpc>
              <a:spcPct val="90000"/>
            </a:lnSpc>
            <a:spcBef>
              <a:spcPct val="0"/>
            </a:spcBef>
            <a:spcAft>
              <a:spcPct val="35000"/>
            </a:spcAft>
          </a:pPr>
          <a:r>
            <a:rPr lang="en-US" sz="1800" kern="1200" dirty="0" smtClean="0"/>
            <a:t>Moved from one area to another without becoming engaged</a:t>
          </a:r>
        </a:p>
        <a:p>
          <a:pPr lvl="0" algn="l" defTabSz="711200">
            <a:lnSpc>
              <a:spcPct val="90000"/>
            </a:lnSpc>
            <a:spcBef>
              <a:spcPct val="0"/>
            </a:spcBef>
            <a:spcAft>
              <a:spcPct val="35000"/>
            </a:spcAft>
          </a:pPr>
          <a:r>
            <a:rPr lang="en-US" sz="1800" kern="1200" dirty="0" smtClean="0"/>
            <a:t>Lots of ritualistic patterns of movement</a:t>
          </a:r>
        </a:p>
        <a:p>
          <a:pPr lvl="0" algn="l" defTabSz="711200">
            <a:lnSpc>
              <a:spcPct val="90000"/>
            </a:lnSpc>
            <a:spcBef>
              <a:spcPct val="0"/>
            </a:spcBef>
            <a:spcAft>
              <a:spcPct val="35000"/>
            </a:spcAft>
          </a:pPr>
          <a:r>
            <a:rPr lang="en-US" sz="1800" kern="1200" dirty="0" smtClean="0"/>
            <a:t>Very fearful about any type of transition</a:t>
          </a:r>
        </a:p>
        <a:p>
          <a:pPr lvl="0" algn="l" defTabSz="711200">
            <a:lnSpc>
              <a:spcPct val="90000"/>
            </a:lnSpc>
            <a:spcBef>
              <a:spcPct val="0"/>
            </a:spcBef>
            <a:spcAft>
              <a:spcPct val="35000"/>
            </a:spcAft>
          </a:pPr>
          <a:r>
            <a:rPr lang="en-US" sz="1800" kern="1200" dirty="0" smtClean="0"/>
            <a:t>Had a lot of behaviors that indicated sensory problems</a:t>
          </a:r>
        </a:p>
        <a:p>
          <a:pPr lvl="0" algn="l" defTabSz="711200">
            <a:lnSpc>
              <a:spcPct val="90000"/>
            </a:lnSpc>
            <a:spcBef>
              <a:spcPct val="0"/>
            </a:spcBef>
            <a:spcAft>
              <a:spcPct val="35000"/>
            </a:spcAft>
          </a:pPr>
          <a:endParaRPr lang="en-US" sz="1600" kern="1200" dirty="0" smtClean="0"/>
        </a:p>
        <a:p>
          <a:pPr lvl="0" algn="l" defTabSz="711200">
            <a:lnSpc>
              <a:spcPct val="90000"/>
            </a:lnSpc>
            <a:spcBef>
              <a:spcPct val="0"/>
            </a:spcBef>
            <a:spcAft>
              <a:spcPct val="35000"/>
            </a:spcAft>
          </a:pPr>
          <a:endParaRPr lang="en-US" sz="1600" kern="1200" dirty="0" smtClean="0"/>
        </a:p>
        <a:p>
          <a:pPr lvl="0" algn="l" defTabSz="711200">
            <a:lnSpc>
              <a:spcPct val="90000"/>
            </a:lnSpc>
            <a:spcBef>
              <a:spcPct val="0"/>
            </a:spcBef>
            <a:spcAft>
              <a:spcPct val="35000"/>
            </a:spcAft>
          </a:pPr>
          <a:endParaRPr lang="en-US" sz="1600" kern="1200" dirty="0"/>
        </a:p>
      </dsp:txBody>
      <dsp:txXfrm>
        <a:off x="5285269" y="3046771"/>
        <a:ext cx="2610782" cy="2487257"/>
      </dsp:txXfrm>
    </dsp:sp>
    <dsp:sp modelId="{134B6212-B81B-4A35-A892-51FD328A0BCE}">
      <dsp:nvSpPr>
        <dsp:cNvPr id="0" name=""/>
        <dsp:cNvSpPr/>
      </dsp:nvSpPr>
      <dsp:spPr>
        <a:xfrm>
          <a:off x="284765" y="2114553"/>
          <a:ext cx="4476594" cy="4094479"/>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1" kern="1200" dirty="0" smtClean="0"/>
            <a:t>Socialization</a:t>
          </a:r>
        </a:p>
        <a:p>
          <a:pPr lvl="0" algn="l" defTabSz="711200">
            <a:lnSpc>
              <a:spcPct val="90000"/>
            </a:lnSpc>
            <a:spcBef>
              <a:spcPct val="0"/>
            </a:spcBef>
            <a:spcAft>
              <a:spcPct val="35000"/>
            </a:spcAft>
          </a:pPr>
          <a:r>
            <a:rPr lang="en-US" sz="1800" kern="1200" dirty="0" smtClean="0"/>
            <a:t>Lack of joint attention &amp; social referencing</a:t>
          </a:r>
        </a:p>
        <a:p>
          <a:pPr lvl="0" algn="l" defTabSz="711200">
            <a:lnSpc>
              <a:spcPct val="90000"/>
            </a:lnSpc>
            <a:spcBef>
              <a:spcPct val="0"/>
            </a:spcBef>
            <a:spcAft>
              <a:spcPct val="35000"/>
            </a:spcAft>
          </a:pPr>
          <a:r>
            <a:rPr lang="en-US" sz="1800" kern="1200" dirty="0" smtClean="0"/>
            <a:t>Used inappropriate ways to try to get other’s attention  (hitting, pushing ,etc.)</a:t>
          </a:r>
        </a:p>
        <a:p>
          <a:pPr lvl="0" algn="l" defTabSz="711200">
            <a:lnSpc>
              <a:spcPct val="90000"/>
            </a:lnSpc>
            <a:spcBef>
              <a:spcPct val="0"/>
            </a:spcBef>
            <a:spcAft>
              <a:spcPct val="35000"/>
            </a:spcAft>
          </a:pPr>
          <a:r>
            <a:rPr lang="en-US" sz="1800" kern="1200" dirty="0" smtClean="0"/>
            <a:t>Did not join in peer play</a:t>
          </a:r>
        </a:p>
        <a:p>
          <a:pPr lvl="0" algn="l" defTabSz="711200">
            <a:lnSpc>
              <a:spcPct val="90000"/>
            </a:lnSpc>
            <a:spcBef>
              <a:spcPct val="0"/>
            </a:spcBef>
            <a:spcAft>
              <a:spcPct val="35000"/>
            </a:spcAft>
          </a:pPr>
          <a:r>
            <a:rPr lang="en-US" sz="1800" kern="1200" dirty="0" smtClean="0"/>
            <a:t>Did not orient to other’s voices</a:t>
          </a:r>
        </a:p>
        <a:p>
          <a:pPr lvl="0" algn="l" defTabSz="711200">
            <a:lnSpc>
              <a:spcPct val="90000"/>
            </a:lnSpc>
            <a:spcBef>
              <a:spcPct val="0"/>
            </a:spcBef>
            <a:spcAft>
              <a:spcPct val="35000"/>
            </a:spcAft>
          </a:pPr>
          <a:endParaRPr lang="en-US" sz="1200" kern="1200" dirty="0" smtClean="0"/>
        </a:p>
        <a:p>
          <a:pPr lvl="0" algn="l" defTabSz="711200">
            <a:lnSpc>
              <a:spcPct val="90000"/>
            </a:lnSpc>
            <a:spcBef>
              <a:spcPct val="0"/>
            </a:spcBef>
            <a:spcAft>
              <a:spcPct val="35000"/>
            </a:spcAft>
          </a:pPr>
          <a:endParaRPr lang="en-US" sz="1200" kern="1200" dirty="0" smtClean="0"/>
        </a:p>
        <a:p>
          <a:pPr lvl="0" algn="l" defTabSz="711200">
            <a:lnSpc>
              <a:spcPct val="90000"/>
            </a:lnSpc>
            <a:spcBef>
              <a:spcPct val="0"/>
            </a:spcBef>
            <a:spcAft>
              <a:spcPct val="35000"/>
            </a:spcAft>
          </a:pPr>
          <a:endParaRPr lang="en-US" sz="1200" kern="1200" dirty="0"/>
        </a:p>
      </dsp:txBody>
      <dsp:txXfrm>
        <a:off x="706311" y="3172294"/>
        <a:ext cx="2685956" cy="225196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2F1612-A827-45F3-AC28-F71499C99CB9}" type="datetimeFigureOut">
              <a:rPr lang="en-US" smtClean="0"/>
              <a:pPr/>
              <a:t>10/6/2011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E8CB85-5F97-496A-B44A-6F0B63C285B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E8CB85-5F97-496A-B44A-6F0B63C285BC}"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Provocations in the environment is a big part of the planning</a:t>
            </a:r>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5D378D-4942-416C-AE3C-B2EEA10AACEC}" type="slidenum">
              <a:rPr lang="en-US"/>
              <a:pPr fontAlgn="base">
                <a:spcBef>
                  <a:spcPct val="0"/>
                </a:spcBef>
                <a:spcAft>
                  <a:spcPct val="0"/>
                </a:spcAft>
              </a:pPr>
              <a:t>44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aim</a:t>
            </a:r>
            <a:endParaRPr lang="en-US" dirty="0"/>
          </a:p>
        </p:txBody>
      </p:sp>
      <p:sp>
        <p:nvSpPr>
          <p:cNvPr id="4" name="Slide Number Placeholder 3"/>
          <p:cNvSpPr>
            <a:spLocks noGrp="1"/>
          </p:cNvSpPr>
          <p:nvPr>
            <p:ph type="sldNum" sz="quarter" idx="10"/>
          </p:nvPr>
        </p:nvSpPr>
        <p:spPr/>
        <p:txBody>
          <a:bodyPr/>
          <a:lstStyle/>
          <a:p>
            <a:fld id="{1EE8CB85-5F97-496A-B44A-6F0B63C285BC}" type="slidenum">
              <a:rPr lang="en-US" smtClean="0"/>
              <a:pPr/>
              <a:t>55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BA8C327-079B-4077-90A7-133D1A97FCE6}" type="datetimeFigureOut">
              <a:rPr lang="en-US" smtClean="0"/>
              <a:pPr/>
              <a:t>10/6/2011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6BEC913-33B0-4C74-A3D2-E06DF8345FF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A8C327-079B-4077-90A7-133D1A97FCE6}"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BEC913-33B0-4C74-A3D2-E06DF8345FF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A8C327-079B-4077-90A7-133D1A97FCE6}"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BEC913-33B0-4C74-A3D2-E06DF8345FF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BA8C327-079B-4077-90A7-133D1A97FCE6}" type="datetimeFigureOut">
              <a:rPr lang="en-US" smtClean="0"/>
              <a:pPr/>
              <a:t>10/6/2011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BEC913-33B0-4C74-A3D2-E06DF8345FF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BA8C327-079B-4077-90A7-133D1A97FCE6}" type="datetimeFigureOut">
              <a:rPr lang="en-US" smtClean="0"/>
              <a:pPr/>
              <a:t>10/6/2011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6BEC913-33B0-4C74-A3D2-E06DF8345FF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BA8C327-079B-4077-90A7-133D1A97FCE6}" type="datetimeFigureOut">
              <a:rPr lang="en-US" smtClean="0"/>
              <a:pPr/>
              <a:t>10/6/2011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BEC913-33B0-4C74-A3D2-E06DF8345FF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BA8C327-079B-4077-90A7-133D1A97FCE6}" type="datetimeFigureOut">
              <a:rPr lang="en-US" smtClean="0"/>
              <a:pPr/>
              <a:t>10/6/2011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BEC913-33B0-4C74-A3D2-E06DF8345FF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BA8C327-079B-4077-90A7-133D1A97FCE6}" type="datetimeFigureOut">
              <a:rPr lang="en-US" smtClean="0"/>
              <a:pPr/>
              <a:t>10/6/2011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BEC913-33B0-4C74-A3D2-E06DF8345FF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A8C327-079B-4077-90A7-133D1A97FCE6}" type="datetimeFigureOut">
              <a:rPr lang="en-US" smtClean="0"/>
              <a:pPr/>
              <a:t>10/6/2011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BEC913-33B0-4C74-A3D2-E06DF8345FF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A8C327-079B-4077-90A7-133D1A97FCE6}" type="datetimeFigureOut">
              <a:rPr lang="en-US" smtClean="0"/>
              <a:pPr/>
              <a:t>10/6/2011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BEC913-33B0-4C74-A3D2-E06DF8345FF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A8C327-079B-4077-90A7-133D1A97FCE6}" type="datetimeFigureOut">
              <a:rPr lang="en-US" smtClean="0"/>
              <a:pPr/>
              <a:t>10/6/2011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6BEC913-33B0-4C74-A3D2-E06DF8345FF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BA8C327-079B-4077-90A7-133D1A97FCE6}" type="datetimeFigureOut">
              <a:rPr lang="en-US" smtClean="0"/>
              <a:pPr/>
              <a:t>10/6/2011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6BEC913-33B0-4C74-A3D2-E06DF8345FF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video" Target="file:///C:\Users\DLickey\Videos\embrace%20possibilities.mp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gif"/><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2.gif"/><Relationship Id="rId1" Type="http://schemas.openxmlformats.org/officeDocument/2006/relationships/slideLayout" Target="../slideLayouts/slideLayout6.xml"/><Relationship Id="rId5" Type="http://schemas.openxmlformats.org/officeDocument/2006/relationships/image" Target="../media/image48.jpe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gif"/><Relationship Id="rId1" Type="http://schemas.openxmlformats.org/officeDocument/2006/relationships/slideLayout" Target="../slideLayouts/slideLayout6.xml"/><Relationship Id="rId6" Type="http://schemas.openxmlformats.org/officeDocument/2006/relationships/image" Target="../media/image16.gif"/><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gif"/></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55.jpeg"/><Relationship Id="rId4" Type="http://schemas.openxmlformats.org/officeDocument/2006/relationships/image" Target="../media/image5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package" Target="../embeddings/Microsoft_Office_Excel_Worksheet1.xlsx"/><Relationship Id="rId4" Type="http://schemas.openxmlformats.org/officeDocument/2006/relationships/image" Target="../media/image22.jpeg"/></Relationships>
</file>

<file path=ppt/slides/_rels/slide5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hyperlink" Target="http://www.eipd.vcu.edu/onlinetrainings.html" TargetMode="Externa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mailto:dmbuck@vcu.edu" TargetMode="External"/><Relationship Id="rId2" Type="http://schemas.openxmlformats.org/officeDocument/2006/relationships/hyperlink" Target="mailto:lickeydc@vcu.edu"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5.jpeg"/><Relationship Id="rId7" Type="http://schemas.openxmlformats.org/officeDocument/2006/relationships/image" Target="../media/image13.jpeg"/><Relationship Id="rId2" Type="http://schemas.openxmlformats.org/officeDocument/2006/relationships/image" Target="../media/image24.jpe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2.gif"/><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Our Journey…so far</a:t>
            </a:r>
            <a:endParaRPr lang="en-US" dirty="0"/>
          </a:p>
        </p:txBody>
      </p:sp>
      <p:pic>
        <p:nvPicPr>
          <p:cNvPr id="4" name="Picture 3" descr="EC Logo and title final smaller version.jpg"/>
          <p:cNvPicPr>
            <a:picLocks noChangeAspect="1"/>
          </p:cNvPicPr>
          <p:nvPr/>
        </p:nvPicPr>
        <p:blipFill>
          <a:blip r:embed="rId2" cstate="print"/>
          <a:stretch>
            <a:fillRect/>
          </a:stretch>
        </p:blipFill>
        <p:spPr>
          <a:xfrm>
            <a:off x="457200" y="3352800"/>
            <a:ext cx="7972425" cy="2324100"/>
          </a:xfrm>
          <a:prstGeom prst="rect">
            <a:avLst/>
          </a:prstGeom>
        </p:spPr>
      </p:pic>
      <p:pic>
        <p:nvPicPr>
          <p:cNvPr id="5" name="Picture 4"/>
          <p:cNvPicPr/>
          <p:nvPr/>
        </p:nvPicPr>
        <p:blipFill>
          <a:blip r:embed="rId3" cstate="print"/>
          <a:srcRect/>
          <a:stretch>
            <a:fillRect/>
          </a:stretch>
        </p:blipFill>
        <p:spPr bwMode="auto">
          <a:xfrm>
            <a:off x="6400800" y="4800600"/>
            <a:ext cx="2537883"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book nook.png"/>
          <p:cNvPicPr>
            <a:picLocks noChangeAspect="1"/>
          </p:cNvPicPr>
          <p:nvPr/>
        </p:nvPicPr>
        <p:blipFill>
          <a:blip r:embed="rId2" cstate="print"/>
          <a:stretch>
            <a:fillRect/>
          </a:stretch>
        </p:blipFill>
        <p:spPr>
          <a:xfrm>
            <a:off x="0" y="12679"/>
            <a:ext cx="9144000" cy="683264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914400" y="274638"/>
            <a:ext cx="7772400" cy="487362"/>
          </a:xfrm>
        </p:spPr>
        <p:txBody>
          <a:bodyPr>
            <a:normAutofit fontScale="90000"/>
          </a:bodyPr>
          <a:lstStyle/>
          <a:p>
            <a:r>
              <a:rPr lang="en-US" sz="3200" dirty="0" smtClean="0"/>
              <a:t>Creation of the Paraprofessional Wiki site!</a:t>
            </a:r>
            <a:endParaRPr lang="en-US" sz="3200" dirty="0"/>
          </a:p>
        </p:txBody>
      </p:sp>
      <p:pic>
        <p:nvPicPr>
          <p:cNvPr id="6" name="Picture 5" descr="210.png"/>
          <p:cNvPicPr>
            <a:picLocks noChangeAspect="1"/>
          </p:cNvPicPr>
          <p:nvPr/>
        </p:nvPicPr>
        <p:blipFill>
          <a:blip r:embed="rId2" cstate="print"/>
          <a:stretch>
            <a:fillRect/>
          </a:stretch>
        </p:blipFill>
        <p:spPr>
          <a:xfrm>
            <a:off x="285750" y="0"/>
            <a:ext cx="8572500" cy="685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0" y="4800600"/>
            <a:ext cx="4572000" cy="923330"/>
          </a:xfrm>
          <a:prstGeom prst="rect">
            <a:avLst/>
          </a:prstGeom>
        </p:spPr>
        <p:txBody>
          <a:bodyPr>
            <a:spAutoFit/>
          </a:bodyPr>
          <a:lstStyle/>
          <a:p>
            <a:r>
              <a:rPr lang="en-US" dirty="0" smtClean="0"/>
              <a:t>http://community.fpg.unc.edu/connect-modules/resources/handouts/CONNECT-Handout-1-1.pdf/view</a:t>
            </a:r>
            <a:endParaRPr lang="en-US" dirty="0"/>
          </a:p>
        </p:txBody>
      </p:sp>
      <p:pic>
        <p:nvPicPr>
          <p:cNvPr id="4" name="Picture 3" descr="Connect.jpg"/>
          <p:cNvPicPr>
            <a:picLocks noChangeAspect="1"/>
          </p:cNvPicPr>
          <p:nvPr/>
        </p:nvPicPr>
        <p:blipFill>
          <a:blip r:embed="rId2" cstate="print"/>
          <a:stretch>
            <a:fillRect/>
          </a:stretch>
        </p:blipFill>
        <p:spPr>
          <a:xfrm>
            <a:off x="990600" y="3429000"/>
            <a:ext cx="6204324" cy="1150620"/>
          </a:xfrm>
          <a:prstGeom prst="rect">
            <a:avLst/>
          </a:prstGeom>
        </p:spPr>
      </p:pic>
      <p:sp>
        <p:nvSpPr>
          <p:cNvPr id="5" name="Title 4"/>
          <p:cNvSpPr>
            <a:spLocks noGrp="1"/>
          </p:cNvSpPr>
          <p:nvPr>
            <p:ph type="title"/>
          </p:nvPr>
        </p:nvSpPr>
        <p:spPr>
          <a:xfrm>
            <a:off x="457200" y="1143000"/>
            <a:ext cx="7772400" cy="1143000"/>
          </a:xfrm>
        </p:spPr>
        <p:txBody>
          <a:bodyPr>
            <a:noAutofit/>
          </a:bodyPr>
          <a:lstStyle/>
          <a:p>
            <a:pPr algn="ctr"/>
            <a:r>
              <a:rPr lang="en-US" sz="8000" dirty="0" smtClean="0">
                <a:solidFill>
                  <a:schemeClr val="accent3">
                    <a:lumMod val="75000"/>
                  </a:schemeClr>
                </a:solidFill>
              </a:rPr>
              <a:t>CONNECT</a:t>
            </a:r>
            <a:endParaRPr lang="en-US" sz="8000"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It All Comes Down to…</a:t>
            </a:r>
            <a:endParaRPr lang="en-US" dirty="0"/>
          </a:p>
        </p:txBody>
      </p:sp>
      <p:sp>
        <p:nvSpPr>
          <p:cNvPr id="3" name="Subtitle 2"/>
          <p:cNvSpPr>
            <a:spLocks noGrp="1"/>
          </p:cNvSpPr>
          <p:nvPr>
            <p:ph type="subTitle" idx="1"/>
          </p:nvPr>
        </p:nvSpPr>
        <p:spPr/>
        <p:txBody>
          <a:bodyPr>
            <a:normAutofit fontScale="92500" lnSpcReduction="20000"/>
          </a:bodyPr>
          <a:lstStyle/>
          <a:p>
            <a:r>
              <a:rPr lang="en-US" sz="3500" dirty="0" smtClean="0"/>
              <a:t>Creating Successful Inclusion Results </a:t>
            </a:r>
          </a:p>
          <a:p>
            <a:r>
              <a:rPr lang="en-US" sz="3500" dirty="0" smtClean="0"/>
              <a:t>Or </a:t>
            </a:r>
            <a:endParaRPr lang="en-US" sz="4300" dirty="0" smtClean="0"/>
          </a:p>
          <a:p>
            <a:r>
              <a:rPr lang="en-US" sz="4300" dirty="0" smtClean="0"/>
              <a:t>‘An Inclusion Revolution’!</a:t>
            </a:r>
            <a:endParaRPr lang="en-US" sz="43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400" b="1" dirty="0" smtClean="0"/>
              <a:t>Benefits of Inclusion</a:t>
            </a:r>
            <a:endParaRPr lang="en-US" sz="4400" b="1" dirty="0"/>
          </a:p>
        </p:txBody>
      </p:sp>
      <p:sp>
        <p:nvSpPr>
          <p:cNvPr id="6" name="Content Placeholder 5"/>
          <p:cNvSpPr>
            <a:spLocks noGrp="1"/>
          </p:cNvSpPr>
          <p:nvPr>
            <p:ph sz="quarter" idx="1"/>
          </p:nvPr>
        </p:nvSpPr>
        <p:spPr/>
        <p:txBody>
          <a:bodyPr>
            <a:normAutofit fontScale="85000" lnSpcReduction="20000"/>
          </a:bodyPr>
          <a:lstStyle/>
          <a:p>
            <a:pPr>
              <a:buNone/>
            </a:pPr>
            <a:endParaRPr lang="en-US" b="1" dirty="0" smtClean="0">
              <a:latin typeface="Arial" pitchFamily="34" charset="0"/>
              <a:cs typeface="Arial" pitchFamily="34" charset="0"/>
            </a:endParaRPr>
          </a:p>
          <a:p>
            <a:pPr>
              <a:buNone/>
            </a:pPr>
            <a:r>
              <a:rPr lang="en-US" b="1" dirty="0" smtClean="0">
                <a:latin typeface="Arial" pitchFamily="34" charset="0"/>
                <a:cs typeface="Arial" pitchFamily="34" charset="0"/>
              </a:rPr>
              <a:t>Children with Disabilities:</a:t>
            </a:r>
          </a:p>
          <a:p>
            <a:r>
              <a:rPr lang="en-US" dirty="0" smtClean="0">
                <a:latin typeface="Arial" pitchFamily="34" charset="0"/>
                <a:cs typeface="Arial" pitchFamily="34" charset="0"/>
              </a:rPr>
              <a:t>Have more advanced and more frequent social interactions</a:t>
            </a:r>
          </a:p>
          <a:p>
            <a:r>
              <a:rPr lang="en-US" dirty="0" smtClean="0">
                <a:latin typeface="Arial" pitchFamily="34" charset="0"/>
                <a:cs typeface="Arial" pitchFamily="34" charset="0"/>
              </a:rPr>
              <a:t>Have opportunities for more advanced play skills</a:t>
            </a:r>
          </a:p>
          <a:p>
            <a:r>
              <a:rPr lang="en-US" dirty="0" smtClean="0">
                <a:latin typeface="Arial" pitchFamily="34" charset="0"/>
                <a:cs typeface="Arial" pitchFamily="34" charset="0"/>
              </a:rPr>
              <a:t>Have improved communication skills and other developmental skills</a:t>
            </a:r>
          </a:p>
          <a:p>
            <a:r>
              <a:rPr lang="en-US" dirty="0" smtClean="0">
                <a:latin typeface="Arial" pitchFamily="34" charset="0"/>
                <a:cs typeface="Arial" pitchFamily="34" charset="0"/>
              </a:rPr>
              <a:t>There are multiple ‘learning buddies’ in the classroom, not just the teacher</a:t>
            </a:r>
          </a:p>
        </p:txBody>
      </p:sp>
      <p:pic>
        <p:nvPicPr>
          <p:cNvPr id="4" name="Picture 3" descr="chap 2 fig 2.2 wesley making ramp.jpg"/>
          <p:cNvPicPr>
            <a:picLocks noChangeAspect="1"/>
          </p:cNvPicPr>
          <p:nvPr/>
        </p:nvPicPr>
        <p:blipFill>
          <a:blip r:embed="rId2" cstate="print"/>
          <a:stretch>
            <a:fillRect/>
          </a:stretch>
        </p:blipFill>
        <p:spPr>
          <a:xfrm>
            <a:off x="5181600" y="1447800"/>
            <a:ext cx="3554506" cy="2417064"/>
          </a:xfrm>
          <a:prstGeom prst="rect">
            <a:avLst/>
          </a:prstGeom>
        </p:spPr>
      </p:pic>
      <p:pic>
        <p:nvPicPr>
          <p:cNvPr id="8" name="Picture 7" descr="chap 2 fig  2.3 patrick making ramp.jpg"/>
          <p:cNvPicPr>
            <a:picLocks noChangeAspect="1"/>
          </p:cNvPicPr>
          <p:nvPr/>
        </p:nvPicPr>
        <p:blipFill>
          <a:blip r:embed="rId3" cstate="print"/>
          <a:stretch>
            <a:fillRect/>
          </a:stretch>
        </p:blipFill>
        <p:spPr>
          <a:xfrm>
            <a:off x="5791200" y="4038600"/>
            <a:ext cx="2539514" cy="217805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Benefits of Inclusion</a:t>
            </a:r>
            <a:endParaRPr lang="en-US" dirty="0"/>
          </a:p>
        </p:txBody>
      </p:sp>
      <p:sp>
        <p:nvSpPr>
          <p:cNvPr id="3" name="Content Placeholder 2"/>
          <p:cNvSpPr>
            <a:spLocks noGrp="1"/>
          </p:cNvSpPr>
          <p:nvPr>
            <p:ph sz="quarter" idx="1"/>
          </p:nvPr>
        </p:nvSpPr>
        <p:spPr/>
        <p:txBody>
          <a:bodyPr>
            <a:normAutofit fontScale="77500" lnSpcReduction="20000"/>
          </a:bodyPr>
          <a:lstStyle/>
          <a:p>
            <a:pPr algn="ctr">
              <a:buNone/>
            </a:pPr>
            <a:endParaRPr lang="en-US" b="1" dirty="0" smtClean="0">
              <a:latin typeface="Arial" pitchFamily="34" charset="0"/>
              <a:cs typeface="Arial" pitchFamily="34" charset="0"/>
            </a:endParaRPr>
          </a:p>
          <a:p>
            <a:pPr>
              <a:buNone/>
            </a:pPr>
            <a:r>
              <a:rPr lang="en-US" b="1" dirty="0" smtClean="0">
                <a:latin typeface="Arial" pitchFamily="34" charset="0"/>
                <a:cs typeface="Arial" pitchFamily="34" charset="0"/>
              </a:rPr>
              <a:t>Children without Disabilities</a:t>
            </a:r>
          </a:p>
          <a:p>
            <a:r>
              <a:rPr lang="en-US" dirty="0" smtClean="0">
                <a:latin typeface="Arial" pitchFamily="34" charset="0"/>
                <a:cs typeface="Arial" pitchFamily="34" charset="0"/>
              </a:rPr>
              <a:t>Show improved self concept and more sensitive</a:t>
            </a:r>
          </a:p>
          <a:p>
            <a:r>
              <a:rPr lang="en-US" dirty="0" smtClean="0">
                <a:latin typeface="Arial" pitchFamily="34" charset="0"/>
                <a:cs typeface="Arial" pitchFamily="34" charset="0"/>
              </a:rPr>
              <a:t>Have opportunities to learn about differences in human growth and development</a:t>
            </a:r>
          </a:p>
          <a:p>
            <a:r>
              <a:rPr lang="en-US" dirty="0" smtClean="0">
                <a:latin typeface="Arial" pitchFamily="34" charset="0"/>
                <a:cs typeface="Arial" pitchFamily="34" charset="0"/>
              </a:rPr>
              <a:t>Learn tolerance of those who are different and increase empathy</a:t>
            </a:r>
          </a:p>
          <a:p>
            <a:r>
              <a:rPr lang="en-US" dirty="0" smtClean="0">
                <a:latin typeface="Arial" pitchFamily="34" charset="0"/>
                <a:cs typeface="Arial" pitchFamily="34" charset="0"/>
              </a:rPr>
              <a:t>May become more accepting of their own limitations</a:t>
            </a:r>
          </a:p>
          <a:p>
            <a:r>
              <a:rPr lang="en-US" b="1" i="1" dirty="0" smtClean="0">
                <a:latin typeface="Arial" pitchFamily="34" charset="0"/>
                <a:cs typeface="Arial" pitchFamily="34" charset="0"/>
              </a:rPr>
              <a:t>All</a:t>
            </a:r>
            <a:r>
              <a:rPr lang="en-US" dirty="0" smtClean="0">
                <a:latin typeface="Arial" pitchFamily="34" charset="0"/>
                <a:cs typeface="Arial" pitchFamily="34" charset="0"/>
              </a:rPr>
              <a:t> children benefit from the strategies implemented to facilitate learning</a:t>
            </a:r>
          </a:p>
        </p:txBody>
      </p:sp>
      <p:pic>
        <p:nvPicPr>
          <p:cNvPr id="5" name="Picture 4" descr="chap 8 fig 8.6 puppet.jpg"/>
          <p:cNvPicPr>
            <a:picLocks noChangeAspect="1"/>
          </p:cNvPicPr>
          <p:nvPr/>
        </p:nvPicPr>
        <p:blipFill>
          <a:blip r:embed="rId2" cstate="print"/>
          <a:stretch>
            <a:fillRect/>
          </a:stretch>
        </p:blipFill>
        <p:spPr>
          <a:xfrm>
            <a:off x="5105400" y="2057400"/>
            <a:ext cx="3600804" cy="3048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Inclusion:</a:t>
            </a:r>
            <a:endParaRPr lang="en-US" dirty="0"/>
          </a:p>
        </p:txBody>
      </p:sp>
      <p:sp>
        <p:nvSpPr>
          <p:cNvPr id="5" name="Content Placeholder 4"/>
          <p:cNvSpPr>
            <a:spLocks noGrp="1"/>
          </p:cNvSpPr>
          <p:nvPr>
            <p:ph sz="quarter" idx="1"/>
          </p:nvPr>
        </p:nvSpPr>
        <p:spPr>
          <a:xfrm>
            <a:off x="914400" y="1752600"/>
            <a:ext cx="7772400" cy="4267200"/>
          </a:xfrm>
        </p:spPr>
        <p:txBody>
          <a:bodyPr/>
          <a:lstStyle/>
          <a:p>
            <a:pPr>
              <a:buNone/>
            </a:pPr>
            <a:r>
              <a:rPr lang="en-US" sz="3200" dirty="0" smtClean="0"/>
              <a:t>It’s all about learning to see the person first, then providing supports for the challenges or disabilities</a:t>
            </a:r>
          </a:p>
          <a:p>
            <a:pPr>
              <a:buNone/>
            </a:pPr>
            <a:endParaRPr lang="en-US" sz="3200" dirty="0" smtClean="0"/>
          </a:p>
          <a:p>
            <a:pPr>
              <a:buNone/>
            </a:pPr>
            <a:r>
              <a:rPr lang="en-US" sz="3200" dirty="0" smtClean="0"/>
              <a:t>CHD 120 – Provides a short history of inclusion and the law from ‘Special Quest’ and an article on ‘Person First Language’</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0" y="457200"/>
            <a:ext cx="7772400" cy="1362075"/>
          </a:xfrm>
        </p:spPr>
        <p:txBody>
          <a:bodyPr/>
          <a:lstStyle/>
          <a:p>
            <a:r>
              <a:rPr lang="en-US" dirty="0" smtClean="0"/>
              <a:t>What We Know…..</a:t>
            </a:r>
            <a:endParaRPr lang="en-US" dirty="0"/>
          </a:p>
        </p:txBody>
      </p:sp>
      <p:sp>
        <p:nvSpPr>
          <p:cNvPr id="7" name="Text Placeholder 6"/>
          <p:cNvSpPr>
            <a:spLocks noGrp="1"/>
          </p:cNvSpPr>
          <p:nvPr>
            <p:ph type="body" idx="1"/>
          </p:nvPr>
        </p:nvSpPr>
        <p:spPr>
          <a:xfrm>
            <a:off x="722313" y="2547938"/>
            <a:ext cx="7772400" cy="3776662"/>
          </a:xfrm>
        </p:spPr>
        <p:txBody>
          <a:bodyPr>
            <a:normAutofit fontScale="85000" lnSpcReduction="10000"/>
          </a:bodyPr>
          <a:lstStyle/>
          <a:p>
            <a:pPr>
              <a:buFont typeface="Arial" pitchFamily="34" charset="0"/>
              <a:buChar char="•"/>
            </a:pPr>
            <a:r>
              <a:rPr lang="en-US" sz="3600" dirty="0" smtClean="0"/>
              <a:t>Early childhood professionals are currently working with young children who are developmentally delayed, who have not yet been identified.</a:t>
            </a:r>
          </a:p>
          <a:p>
            <a:pPr>
              <a:buFont typeface="Arial" pitchFamily="34" charset="0"/>
              <a:buChar char="•"/>
            </a:pPr>
            <a:r>
              <a:rPr lang="en-US" sz="3600" dirty="0" smtClean="0"/>
              <a:t>Community college faculty are already implementing some great strategies that benefit inclusion; added resources will assist early childhood professionals as they care for children in the future.</a:t>
            </a:r>
          </a:p>
          <a:p>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normAutofit fontScale="90000"/>
          </a:bodyPr>
          <a:lstStyle/>
          <a:p>
            <a:r>
              <a:rPr lang="en-US" sz="4800" dirty="0" smtClean="0">
                <a:latin typeface="+mn-lt"/>
              </a:rPr>
              <a:t>Embrace Possibilities…</a:t>
            </a:r>
            <a:endParaRPr lang="en-US" sz="4800" dirty="0">
              <a:latin typeface="+mn-lt"/>
            </a:endParaRPr>
          </a:p>
        </p:txBody>
      </p:sp>
      <p:pic>
        <p:nvPicPr>
          <p:cNvPr id="4" name="embrace possibilities.mp4">
            <a:hlinkClick r:id="" action="ppaction://media"/>
          </p:cNvPr>
          <p:cNvPicPr>
            <a:picLocks noGrp="1" noRot="1" noChangeAspect="1"/>
          </p:cNvPicPr>
          <p:nvPr>
            <p:ph sz="quarter" idx="1"/>
            <a:videoFile r:link="rId1"/>
          </p:nvPr>
        </p:nvPicPr>
        <p:blipFill>
          <a:blip r:embed="rId3" cstate="print"/>
          <a:stretch>
            <a:fillRect/>
          </a:stretch>
        </p:blipFill>
        <p:spPr>
          <a:xfrm>
            <a:off x="381000" y="838200"/>
            <a:ext cx="8026400" cy="6019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Reactions…</a:t>
            </a:r>
            <a:endParaRPr lang="en-US" dirty="0"/>
          </a:p>
        </p:txBody>
      </p:sp>
      <p:sp>
        <p:nvSpPr>
          <p:cNvPr id="5" name="Content Placeholder 4"/>
          <p:cNvSpPr>
            <a:spLocks noGrp="1"/>
          </p:cNvSpPr>
          <p:nvPr>
            <p:ph sz="quarter" idx="4294967295"/>
          </p:nvPr>
        </p:nvSpPr>
        <p:spPr>
          <a:xfrm>
            <a:off x="533400" y="1600200"/>
            <a:ext cx="7772400" cy="4572000"/>
          </a:xfrm>
        </p:spPr>
        <p:txBody>
          <a:bodyPr/>
          <a:lstStyle/>
          <a:p>
            <a:pPr>
              <a:buNone/>
            </a:pPr>
            <a:r>
              <a:rPr lang="en-US" sz="2800" dirty="0" smtClean="0"/>
              <a:t>How might you use this in your current classes?</a:t>
            </a:r>
          </a:p>
          <a:p>
            <a:pPr>
              <a:buNone/>
            </a:pPr>
            <a:endParaRPr lang="en-US" sz="2800" dirty="0" smtClean="0"/>
          </a:p>
          <a:p>
            <a:pPr>
              <a:buNone/>
            </a:pPr>
            <a:r>
              <a:rPr lang="en-US" sz="2800" dirty="0" smtClean="0"/>
              <a:t>Do you see this video addressing any of your students concerns about inclusion?  </a:t>
            </a:r>
          </a:p>
          <a:p>
            <a:pPr>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924800" cy="1249362"/>
          </a:xfrm>
        </p:spPr>
        <p:txBody>
          <a:bodyPr/>
          <a:lstStyle/>
          <a:p>
            <a:pPr algn="ctr"/>
            <a:r>
              <a:rPr lang="en-US" b="1" dirty="0" smtClean="0">
                <a:latin typeface="Arial" pitchFamily="34" charset="0"/>
                <a:cs typeface="Arial" pitchFamily="34" charset="0"/>
              </a:rPr>
              <a:t>Our First Cohort:</a:t>
            </a:r>
            <a:endParaRPr lang="en-US" b="1" dirty="0">
              <a:latin typeface="Arial" pitchFamily="34" charset="0"/>
              <a:cs typeface="Arial" pitchFamily="34" charset="0"/>
            </a:endParaRPr>
          </a:p>
        </p:txBody>
      </p:sp>
      <p:pic>
        <p:nvPicPr>
          <p:cNvPr id="4" name="Content Placeholder 3" descr="j.tyler.jpg"/>
          <p:cNvPicPr>
            <a:picLocks noGrp="1" noChangeAspect="1"/>
          </p:cNvPicPr>
          <p:nvPr>
            <p:ph sz="quarter" idx="1"/>
          </p:nvPr>
        </p:nvPicPr>
        <p:blipFill>
          <a:blip r:embed="rId2" cstate="print"/>
          <a:stretch>
            <a:fillRect/>
          </a:stretch>
        </p:blipFill>
        <p:spPr>
          <a:xfrm>
            <a:off x="1981200" y="4419600"/>
            <a:ext cx="4837974" cy="1021080"/>
          </a:xfrm>
        </p:spPr>
      </p:pic>
      <p:pic>
        <p:nvPicPr>
          <p:cNvPr id="5" name="Picture 4" descr="tidewater.png"/>
          <p:cNvPicPr>
            <a:picLocks noChangeAspect="1"/>
          </p:cNvPicPr>
          <p:nvPr/>
        </p:nvPicPr>
        <p:blipFill>
          <a:blip r:embed="rId3" cstate="print"/>
          <a:stretch>
            <a:fillRect/>
          </a:stretch>
        </p:blipFill>
        <p:spPr>
          <a:xfrm>
            <a:off x="381000" y="1600200"/>
            <a:ext cx="2715491" cy="2133600"/>
          </a:xfrm>
          <a:prstGeom prst="rect">
            <a:avLst/>
          </a:prstGeom>
        </p:spPr>
      </p:pic>
      <p:pic>
        <p:nvPicPr>
          <p:cNvPr id="6" name="Picture 5" descr="virginia western.png"/>
          <p:cNvPicPr>
            <a:picLocks noChangeAspect="1"/>
          </p:cNvPicPr>
          <p:nvPr/>
        </p:nvPicPr>
        <p:blipFill>
          <a:blip r:embed="rId4" cstate="print"/>
          <a:stretch>
            <a:fillRect/>
          </a:stretch>
        </p:blipFill>
        <p:spPr>
          <a:xfrm>
            <a:off x="5105400" y="1905000"/>
            <a:ext cx="2811780" cy="195465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latin typeface="Arial" pitchFamily="34" charset="0"/>
                <a:cs typeface="Arial" pitchFamily="34" charset="0"/>
              </a:rPr>
              <a:t>Autism: A Wide Spectrum of Strengths and Challenges</a:t>
            </a:r>
            <a:endParaRPr lang="en-US" dirty="0"/>
          </a:p>
        </p:txBody>
      </p:sp>
      <p:pic>
        <p:nvPicPr>
          <p:cNvPr id="3" name="Picture 2" descr="autims.png"/>
          <p:cNvPicPr>
            <a:picLocks noChangeAspect="1"/>
          </p:cNvPicPr>
          <p:nvPr/>
        </p:nvPicPr>
        <p:blipFill>
          <a:blip r:embed="rId2" cstate="print"/>
          <a:stretch>
            <a:fillRect/>
          </a:stretch>
        </p:blipFill>
        <p:spPr>
          <a:xfrm>
            <a:off x="914400" y="3581400"/>
            <a:ext cx="7603863" cy="235886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
            </a:r>
            <a:br>
              <a:rPr lang="en-US" b="1" dirty="0" smtClean="0"/>
            </a:br>
            <a:endParaRPr lang="en-US" b="1" dirty="0"/>
          </a:p>
        </p:txBody>
      </p:sp>
      <p:graphicFrame>
        <p:nvGraphicFramePr>
          <p:cNvPr id="4" name="Content Placeholder 3"/>
          <p:cNvGraphicFramePr>
            <a:graphicFrameLocks noGrp="1"/>
          </p:cNvGraphicFramePr>
          <p:nvPr>
            <p:ph type="pic" idx="4294967295"/>
          </p:nvPr>
        </p:nvGraphicFramePr>
        <p:xfrm>
          <a:off x="1524000" y="1600200"/>
          <a:ext cx="67818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p:cNvSpPr/>
          <p:nvPr/>
        </p:nvSpPr>
        <p:spPr>
          <a:xfrm>
            <a:off x="457200" y="381000"/>
            <a:ext cx="8153400" cy="1384995"/>
          </a:xfrm>
          <a:prstGeom prst="rect">
            <a:avLst/>
          </a:prstGeom>
        </p:spPr>
        <p:txBody>
          <a:bodyPr wrap="square">
            <a:spAutoFit/>
          </a:bodyPr>
          <a:lstStyle/>
          <a:p>
            <a:pPr algn="ctr"/>
            <a:r>
              <a:rPr lang="en-US" sz="2800" dirty="0" smtClean="0">
                <a:solidFill>
                  <a:schemeClr val="tx2"/>
                </a:solidFill>
                <a:latin typeface="Arial" pitchFamily="34" charset="0"/>
                <a:cs typeface="Arial" pitchFamily="34" charset="0"/>
              </a:rPr>
              <a:t>Autism Spectrum Disorder: A triad of Characteristics </a:t>
            </a:r>
            <a:r>
              <a:rPr lang="en-US" sz="2800" dirty="0" smtClean="0">
                <a:latin typeface="Arial" pitchFamily="34" charset="0"/>
                <a:cs typeface="Arial" pitchFamily="34" charset="0"/>
              </a:rPr>
              <a:t/>
            </a:r>
            <a:br>
              <a:rPr lang="en-US" sz="2800" dirty="0" smtClean="0">
                <a:latin typeface="Arial" pitchFamily="34" charset="0"/>
                <a:cs typeface="Arial" pitchFamily="34" charset="0"/>
              </a:rPr>
            </a:br>
            <a:endParaRPr lang="en-U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85800" y="457200"/>
            <a:ext cx="7620000" cy="59436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smtClean="0">
                <a:solidFill>
                  <a:schemeClr val="tx1"/>
                </a:solidFill>
              </a:rPr>
              <a:t>Communication</a:t>
            </a:r>
          </a:p>
          <a:p>
            <a:pPr lvl="0">
              <a:buFont typeface="Arial" pitchFamily="34" charset="0"/>
              <a:buChar char="•"/>
            </a:pPr>
            <a:r>
              <a:rPr lang="en-US" sz="2800" dirty="0" smtClean="0">
                <a:solidFill>
                  <a:schemeClr val="tx1"/>
                </a:solidFill>
              </a:rPr>
              <a:t>Absent or delayed language</a:t>
            </a:r>
          </a:p>
          <a:p>
            <a:pPr lvl="0">
              <a:buFont typeface="Arial" pitchFamily="34" charset="0"/>
              <a:buChar char="•"/>
            </a:pPr>
            <a:r>
              <a:rPr lang="en-US" sz="2800" dirty="0" smtClean="0">
                <a:solidFill>
                  <a:schemeClr val="tx1"/>
                </a:solidFill>
              </a:rPr>
              <a:t>Difficulty understanding non-literal (symbolic) language</a:t>
            </a:r>
          </a:p>
          <a:p>
            <a:pPr lvl="0">
              <a:buFont typeface="Arial" pitchFamily="34" charset="0"/>
              <a:buChar char="•"/>
            </a:pPr>
            <a:r>
              <a:rPr lang="en-US" sz="2800" dirty="0" smtClean="0">
                <a:solidFill>
                  <a:schemeClr val="tx1"/>
                </a:solidFill>
              </a:rPr>
              <a:t>Limited understanding of body cues, facial expressions, etc.</a:t>
            </a:r>
          </a:p>
          <a:p>
            <a:pPr lvl="0">
              <a:buFont typeface="Arial" pitchFamily="34" charset="0"/>
              <a:buChar char="•"/>
            </a:pPr>
            <a:r>
              <a:rPr lang="en-US" sz="2800" dirty="0" smtClean="0">
                <a:solidFill>
                  <a:schemeClr val="tx1"/>
                </a:solidFill>
              </a:rPr>
              <a:t>Lack of functional Language</a:t>
            </a:r>
          </a:p>
          <a:p>
            <a:pPr lvl="0">
              <a:buFont typeface="Arial" pitchFamily="34" charset="0"/>
              <a:buChar char="•"/>
            </a:pPr>
            <a:r>
              <a:rPr lang="en-US" sz="2800" dirty="0" smtClean="0">
                <a:solidFill>
                  <a:schemeClr val="tx1"/>
                </a:solidFill>
              </a:rPr>
              <a:t>Using Ritualized language such as echolalia and scripted speech</a:t>
            </a:r>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85800" y="457200"/>
            <a:ext cx="8077200" cy="59436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US" sz="2800" b="1" dirty="0" smtClean="0">
                <a:solidFill>
                  <a:schemeClr val="tx1"/>
                </a:solidFill>
              </a:rPr>
              <a:t>Lack of functional language </a:t>
            </a:r>
            <a:r>
              <a:rPr lang="en-US" sz="2800" dirty="0" smtClean="0">
                <a:solidFill>
                  <a:schemeClr val="tx1"/>
                </a:solidFill>
              </a:rPr>
              <a:t>– </a:t>
            </a:r>
            <a:r>
              <a:rPr lang="en-US" sz="2400" dirty="0" smtClean="0">
                <a:solidFill>
                  <a:schemeClr val="tx1"/>
                </a:solidFill>
              </a:rPr>
              <a:t>Such as pointing to fridge and getting someone’s attention to get juice. This also ties into the social problem of not engaging in joint attention. The child may use an adult as a ‘tool’ to get the juice by taking them to the refrigerator but still hasn’t attempted to engage with the adult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85800" y="457200"/>
            <a:ext cx="8077200" cy="59436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solidFill>
                  <a:schemeClr val="tx1"/>
                </a:solidFill>
              </a:rPr>
              <a:t>Echolalia or ‘scripted speech’ </a:t>
            </a:r>
          </a:p>
          <a:p>
            <a:r>
              <a:rPr lang="en-US" sz="2400" dirty="0" smtClean="0">
                <a:solidFill>
                  <a:schemeClr val="tx1"/>
                </a:solidFill>
              </a:rPr>
              <a:t>Words or sentences that the child has heard &amp; will then repeat in a ritualized manner.</a:t>
            </a:r>
          </a:p>
          <a:p>
            <a:r>
              <a:rPr lang="en-US" sz="2400" dirty="0" smtClean="0">
                <a:solidFill>
                  <a:schemeClr val="tx1"/>
                </a:solidFill>
              </a:rPr>
              <a:t>This type of communication is providing some function to the child: an effort to be social, to communicate, to express anxiety, and used to self-regulate, etc.</a:t>
            </a:r>
          </a:p>
          <a:p>
            <a:endParaRPr lang="en-US" sz="2400" dirty="0" smtClean="0">
              <a:solidFill>
                <a:schemeClr val="tx1"/>
              </a:solidFill>
            </a:endParaRPr>
          </a:p>
          <a:p>
            <a:pPr lvl="0">
              <a:buFont typeface="Arial" pitchFamily="34" charset="0"/>
              <a:buChar char="•"/>
            </a:pPr>
            <a:endParaRPr lang="en-US" sz="2400" dirty="0" smtClean="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57200" y="457200"/>
            <a:ext cx="8153400" cy="6096000"/>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smtClean="0">
                <a:solidFill>
                  <a:schemeClr val="tx1"/>
                </a:solidFill>
              </a:rPr>
              <a:t>Socialization:</a:t>
            </a:r>
          </a:p>
          <a:p>
            <a:pPr lvl="0">
              <a:buFont typeface="Arial" pitchFamily="34" charset="0"/>
              <a:buChar char="•"/>
            </a:pPr>
            <a:r>
              <a:rPr lang="en-US" sz="2800" dirty="0" smtClean="0">
                <a:solidFill>
                  <a:schemeClr val="tx1"/>
                </a:solidFill>
              </a:rPr>
              <a:t>Lack of joint attention and social referencing </a:t>
            </a:r>
          </a:p>
          <a:p>
            <a:pPr lvl="0">
              <a:buFont typeface="Arial" pitchFamily="34" charset="0"/>
              <a:buChar char="•"/>
            </a:pPr>
            <a:r>
              <a:rPr lang="en-US" sz="2800" dirty="0" smtClean="0">
                <a:solidFill>
                  <a:schemeClr val="tx1"/>
                </a:solidFill>
              </a:rPr>
              <a:t>A seeming ‘disregard’ of social conventions</a:t>
            </a:r>
          </a:p>
          <a:p>
            <a:pPr lvl="0">
              <a:buFont typeface="Arial" pitchFamily="34" charset="0"/>
              <a:buChar char="•"/>
            </a:pPr>
            <a:r>
              <a:rPr lang="en-US" sz="2800" dirty="0" smtClean="0">
                <a:solidFill>
                  <a:schemeClr val="tx1"/>
                </a:solidFill>
              </a:rPr>
              <a:t>At times, being oblivious to others</a:t>
            </a:r>
          </a:p>
          <a:p>
            <a:pPr lvl="0">
              <a:buFont typeface="Arial" pitchFamily="34" charset="0"/>
              <a:buChar char="•"/>
            </a:pPr>
            <a:r>
              <a:rPr lang="en-US" sz="2800" dirty="0" smtClean="0">
                <a:solidFill>
                  <a:schemeClr val="tx1"/>
                </a:solidFill>
              </a:rPr>
              <a:t>Lack of interest in others as playmate, or</a:t>
            </a:r>
          </a:p>
          <a:p>
            <a:pPr lvl="0">
              <a:buFont typeface="Arial" pitchFamily="34" charset="0"/>
              <a:buChar char="•"/>
            </a:pPr>
            <a:r>
              <a:rPr lang="en-US" sz="2800" dirty="0" smtClean="0">
                <a:solidFill>
                  <a:schemeClr val="tx1"/>
                </a:solidFill>
              </a:rPr>
              <a:t>A lack of understanding how to engage, resulting in inappropriate overtures such as pushing , hands in face, grabbing a toy, etc.</a:t>
            </a:r>
          </a:p>
          <a:p>
            <a:pPr lvl="0">
              <a:buFont typeface="Arial" pitchFamily="34" charset="0"/>
              <a:buChar char="•"/>
            </a:pPr>
            <a:r>
              <a:rPr lang="en-US" sz="2800" dirty="0" smtClean="0">
                <a:solidFill>
                  <a:schemeClr val="tx1"/>
                </a:solidFill>
              </a:rPr>
              <a:t>Failing to orient to other’s voices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85800" y="457200"/>
            <a:ext cx="7772400" cy="6019800"/>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Interests and Activities</a:t>
            </a:r>
          </a:p>
          <a:p>
            <a:pPr>
              <a:buFont typeface="Arial" pitchFamily="34" charset="0"/>
              <a:buChar char="•"/>
            </a:pPr>
            <a:r>
              <a:rPr lang="en-US" sz="2400" dirty="0" smtClean="0">
                <a:solidFill>
                  <a:schemeClr val="tx1"/>
                </a:solidFill>
              </a:rPr>
              <a:t>Unusual and limited interests</a:t>
            </a:r>
          </a:p>
          <a:p>
            <a:pPr>
              <a:buFont typeface="Arial" pitchFamily="34" charset="0"/>
              <a:buChar char="•"/>
            </a:pPr>
            <a:r>
              <a:rPr lang="en-US" sz="2400" dirty="0" smtClean="0">
                <a:solidFill>
                  <a:schemeClr val="tx1"/>
                </a:solidFill>
              </a:rPr>
              <a:t>Interest in parts of objects or isolated facts</a:t>
            </a:r>
          </a:p>
          <a:p>
            <a:pPr>
              <a:buFont typeface="Arial" pitchFamily="34" charset="0"/>
              <a:buChar char="•"/>
            </a:pPr>
            <a:r>
              <a:rPr lang="en-US" sz="2400" dirty="0" smtClean="0">
                <a:solidFill>
                  <a:schemeClr val="tx1"/>
                </a:solidFill>
              </a:rPr>
              <a:t>Perseverative (doing it over and over again) engagement of favorite activities </a:t>
            </a:r>
          </a:p>
          <a:p>
            <a:pPr>
              <a:buFont typeface="Arial" pitchFamily="34" charset="0"/>
              <a:buChar char="•"/>
            </a:pPr>
            <a:r>
              <a:rPr lang="en-US" sz="2400" dirty="0" smtClean="0">
                <a:solidFill>
                  <a:schemeClr val="tx1"/>
                </a:solidFill>
              </a:rPr>
              <a:t>Repetitive motor movements (self- stimulatory behaviors and stereotypies, which provide feedback, stress release, and pleasure.</a:t>
            </a:r>
          </a:p>
          <a:p>
            <a:pPr>
              <a:buFont typeface="Arial" pitchFamily="34" charset="0"/>
              <a:buChar char="•"/>
            </a:pPr>
            <a:r>
              <a:rPr lang="en-US" sz="2400" dirty="0" smtClean="0">
                <a:solidFill>
                  <a:schemeClr val="tx1"/>
                </a:solidFill>
              </a:rPr>
              <a:t>Insistence on ‘sameness’</a:t>
            </a:r>
          </a:p>
          <a:p>
            <a:pPr>
              <a:buFont typeface="Arial" pitchFamily="34" charset="0"/>
              <a:buChar char="•"/>
            </a:pPr>
            <a:r>
              <a:rPr lang="en-US" sz="2400" b="1" dirty="0" smtClean="0">
                <a:solidFill>
                  <a:schemeClr val="tx1"/>
                </a:solidFill>
              </a:rPr>
              <a:t>Unusual responses to sensory stimuli</a:t>
            </a:r>
          </a:p>
          <a:p>
            <a:pPr>
              <a:buFont typeface="Arial" pitchFamily="34" charset="0"/>
              <a:buChar char="•"/>
            </a:pPr>
            <a:endParaRPr lang="en-US" sz="2800" dirty="0" smtClean="0">
              <a:solidFill>
                <a:schemeClr val="tx1"/>
              </a:solidFill>
            </a:endParaRPr>
          </a:p>
          <a:p>
            <a:pPr algn="ctr">
              <a:buFont typeface="Arial" pitchFamily="34" charset="0"/>
              <a:buChar char="•"/>
            </a:pPr>
            <a:endParaRPr lang="en-US" sz="2800" dirty="0">
              <a:solidFill>
                <a:schemeClr val="tx1"/>
              </a:solidFill>
            </a:endParaRPr>
          </a:p>
        </p:txBody>
      </p:sp>
      <p:sp>
        <p:nvSpPr>
          <p:cNvPr id="11" name="Up Arrow 10"/>
          <p:cNvSpPr/>
          <p:nvPr/>
        </p:nvSpPr>
        <p:spPr>
          <a:xfrm rot="19487718">
            <a:off x="6662731" y="3776331"/>
            <a:ext cx="451543" cy="95815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pPr algn="ctr"/>
            <a:r>
              <a:rPr lang="en-US" b="1" dirty="0" smtClean="0"/>
              <a:t>IMAGINE,,,</a:t>
            </a:r>
            <a:endParaRPr lang="en-US" b="1" dirty="0"/>
          </a:p>
        </p:txBody>
      </p:sp>
      <p:pic>
        <p:nvPicPr>
          <p:cNvPr id="3" name="Picture 2" descr="untitled.png"/>
          <p:cNvPicPr>
            <a:picLocks noChangeAspect="1"/>
          </p:cNvPicPr>
          <p:nvPr/>
        </p:nvPicPr>
        <p:blipFill>
          <a:blip r:embed="rId3" cstate="print"/>
          <a:stretch>
            <a:fillRect/>
          </a:stretch>
        </p:blipFill>
        <p:spPr>
          <a:xfrm>
            <a:off x="1219200" y="1455356"/>
            <a:ext cx="6858000" cy="497351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fontScale="90000"/>
          </a:bodyPr>
          <a:lstStyle/>
          <a:p>
            <a:r>
              <a:rPr lang="en-US" dirty="0" smtClean="0"/>
              <a:t>Typical sensory processing happens as;</a:t>
            </a:r>
            <a:endParaRPr lang="en-US" dirty="0"/>
          </a:p>
        </p:txBody>
      </p:sp>
      <p:sp>
        <p:nvSpPr>
          <p:cNvPr id="3" name="Content Placeholder 2"/>
          <p:cNvSpPr>
            <a:spLocks noGrp="1"/>
          </p:cNvSpPr>
          <p:nvPr>
            <p:ph sz="quarter" idx="1"/>
          </p:nvPr>
        </p:nvSpPr>
        <p:spPr>
          <a:xfrm>
            <a:off x="838200" y="1066800"/>
            <a:ext cx="7162800" cy="4267200"/>
          </a:xfrm>
        </p:spPr>
        <p:txBody>
          <a:bodyPr>
            <a:normAutofit/>
          </a:bodyPr>
          <a:lstStyle/>
          <a:p>
            <a:r>
              <a:rPr lang="en-US" dirty="0" smtClean="0"/>
              <a:t>Our neurological system takes in sensory information (input)</a:t>
            </a:r>
          </a:p>
          <a:p>
            <a:pPr lvl="0"/>
            <a:r>
              <a:rPr lang="en-US" dirty="0" smtClean="0"/>
              <a:t>The brain organizes and makes sense of it (organization)</a:t>
            </a:r>
          </a:p>
          <a:p>
            <a:pPr lvl="0"/>
            <a:r>
              <a:rPr lang="en-US" dirty="0" smtClean="0"/>
              <a:t>Then, we are able  to use that information and act accordingly within our environment to achieve increasingly complex, goal-directed actions. (output) </a:t>
            </a:r>
          </a:p>
          <a:p>
            <a:pPr>
              <a:buNone/>
            </a:pPr>
            <a:endParaRPr lang="en-US" dirty="0"/>
          </a:p>
        </p:txBody>
      </p:sp>
      <p:pic>
        <p:nvPicPr>
          <p:cNvPr id="4" name="Picture 3" descr="sensor1.gif"/>
          <p:cNvPicPr>
            <a:picLocks noChangeAspect="1"/>
          </p:cNvPicPr>
          <p:nvPr/>
        </p:nvPicPr>
        <p:blipFill>
          <a:blip r:embed="rId2" cstate="print"/>
          <a:stretch>
            <a:fillRect/>
          </a:stretch>
        </p:blipFill>
        <p:spPr>
          <a:xfrm>
            <a:off x="2286000" y="3730968"/>
            <a:ext cx="3581400" cy="284509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7772400" cy="868362"/>
          </a:xfrm>
        </p:spPr>
        <p:txBody>
          <a:bodyPr/>
          <a:lstStyle/>
          <a:p>
            <a:r>
              <a:rPr lang="en-US" dirty="0" smtClean="0"/>
              <a:t>Atypical Sensory Processing…</a:t>
            </a:r>
            <a:endParaRPr lang="en-US" dirty="0"/>
          </a:p>
        </p:txBody>
      </p:sp>
      <p:sp>
        <p:nvSpPr>
          <p:cNvPr id="3" name="Content Placeholder 2"/>
          <p:cNvSpPr>
            <a:spLocks noGrp="1"/>
          </p:cNvSpPr>
          <p:nvPr>
            <p:ph sz="quarter" idx="1"/>
          </p:nvPr>
        </p:nvSpPr>
        <p:spPr>
          <a:xfrm>
            <a:off x="381000" y="2514600"/>
            <a:ext cx="7772400" cy="4572000"/>
          </a:xfrm>
        </p:spPr>
        <p:txBody>
          <a:bodyPr/>
          <a:lstStyle/>
          <a:p>
            <a:pPr lvl="0"/>
            <a:r>
              <a:rPr lang="en-US" dirty="0" smtClean="0"/>
              <a:t>If this neurological process becomes disrupted somewhere in the loop of</a:t>
            </a:r>
            <a:r>
              <a:rPr lang="en-US" b="1" dirty="0" smtClean="0"/>
              <a:t> intake, organization or output</a:t>
            </a:r>
            <a:r>
              <a:rPr lang="en-US" dirty="0" smtClean="0"/>
              <a:t>, then normal development and adaptive responses will not be achieved. </a:t>
            </a:r>
          </a:p>
          <a:p>
            <a:pPr lvl="0"/>
            <a:r>
              <a:rPr lang="en-US" dirty="0" smtClean="0"/>
              <a:t>If this disruption occurs, learning, physical and social-emotional development, as well as behavior will be impacted.</a:t>
            </a:r>
          </a:p>
          <a:p>
            <a:r>
              <a:rPr lang="en-US" dirty="0" smtClean="0"/>
              <a:t>Sensory defensiveness can prevent a child from play, exploration, and interactions critical to learning and social interactions </a:t>
            </a:r>
          </a:p>
          <a:p>
            <a:endParaRPr lang="en-US" dirty="0"/>
          </a:p>
        </p:txBody>
      </p:sp>
      <p:sp>
        <p:nvSpPr>
          <p:cNvPr id="4" name="TextBox 3"/>
          <p:cNvSpPr txBox="1"/>
          <p:nvPr/>
        </p:nvSpPr>
        <p:spPr>
          <a:xfrm>
            <a:off x="914400" y="533400"/>
            <a:ext cx="6648102" cy="646331"/>
          </a:xfrm>
          <a:prstGeom prst="rect">
            <a:avLst/>
          </a:prstGeom>
          <a:noFill/>
        </p:spPr>
        <p:txBody>
          <a:bodyPr wrap="none" rtlCol="0">
            <a:spAutoFit/>
          </a:bodyPr>
          <a:lstStyle/>
          <a:p>
            <a:r>
              <a:rPr lang="en-US" sz="3600" dirty="0" smtClean="0"/>
              <a:t>Everyone is Different in this process…</a:t>
            </a:r>
            <a:endParaRPr 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dirty="0" smtClean="0"/>
              <a:t>A Year of Collaboration…</a:t>
            </a:r>
            <a:endParaRPr lang="en-US" dirty="0"/>
          </a:p>
        </p:txBody>
      </p:sp>
      <p:pic>
        <p:nvPicPr>
          <p:cNvPr id="6" name="Picture 5" descr="inclusion.jpg"/>
          <p:cNvPicPr>
            <a:picLocks noChangeAspect="1"/>
          </p:cNvPicPr>
          <p:nvPr/>
        </p:nvPicPr>
        <p:blipFill>
          <a:blip r:embed="rId2" cstate="print"/>
          <a:stretch>
            <a:fillRect/>
          </a:stretch>
        </p:blipFill>
        <p:spPr>
          <a:xfrm>
            <a:off x="5105400" y="3810000"/>
            <a:ext cx="3248025" cy="2163684"/>
          </a:xfrm>
          <a:prstGeom prst="rect">
            <a:avLst/>
          </a:prstGeom>
        </p:spPr>
      </p:pic>
      <p:pic>
        <p:nvPicPr>
          <p:cNvPr id="8" name="Picture 7" descr="beach-scene--childhood-lea-novak.jpg"/>
          <p:cNvPicPr>
            <a:picLocks noChangeAspect="1"/>
          </p:cNvPicPr>
          <p:nvPr/>
        </p:nvPicPr>
        <p:blipFill>
          <a:blip r:embed="rId3" cstate="print"/>
          <a:stretch>
            <a:fillRect/>
          </a:stretch>
        </p:blipFill>
        <p:spPr>
          <a:xfrm>
            <a:off x="914400" y="3374898"/>
            <a:ext cx="2981022" cy="2340102"/>
          </a:xfrm>
          <a:prstGeom prst="rect">
            <a:avLst/>
          </a:prstGeom>
        </p:spPr>
      </p:pic>
      <p:pic>
        <p:nvPicPr>
          <p:cNvPr id="9" name="Picture 8" descr="hands.png"/>
          <p:cNvPicPr>
            <a:picLocks noChangeAspect="1"/>
          </p:cNvPicPr>
          <p:nvPr/>
        </p:nvPicPr>
        <p:blipFill>
          <a:blip r:embed="rId4" cstate="print"/>
          <a:stretch>
            <a:fillRect/>
          </a:stretch>
        </p:blipFill>
        <p:spPr>
          <a:xfrm>
            <a:off x="5654040" y="228600"/>
            <a:ext cx="3489960" cy="3040380"/>
          </a:xfrm>
          <a:prstGeom prst="rect">
            <a:avLst/>
          </a:prstGeom>
        </p:spPr>
      </p:pic>
      <p:sp>
        <p:nvSpPr>
          <p:cNvPr id="10" name="TextBox 9"/>
          <p:cNvSpPr txBox="1"/>
          <p:nvPr/>
        </p:nvSpPr>
        <p:spPr>
          <a:xfrm>
            <a:off x="6172200" y="2895600"/>
            <a:ext cx="2286000" cy="70788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000" dirty="0" smtClean="0"/>
              <a:t>Planning and Implementation Team</a:t>
            </a:r>
            <a:endParaRPr lang="en-US" sz="2000" dirty="0"/>
          </a:p>
        </p:txBody>
      </p:sp>
      <p:sp>
        <p:nvSpPr>
          <p:cNvPr id="11" name="TextBox 10"/>
          <p:cNvSpPr txBox="1"/>
          <p:nvPr/>
        </p:nvSpPr>
        <p:spPr>
          <a:xfrm>
            <a:off x="1295400" y="5943600"/>
            <a:ext cx="2286000" cy="646331"/>
          </a:xfrm>
          <a:prstGeom prst="rect">
            <a:avLst/>
          </a:prstGeom>
          <a:noFill/>
        </p:spPr>
        <p:txBody>
          <a:bodyPr wrap="square" rtlCol="0">
            <a:spAutoFit/>
          </a:bodyPr>
          <a:lstStyle/>
          <a:p>
            <a:pPr algn="ctr"/>
            <a:r>
              <a:rPr lang="en-US" dirty="0" smtClean="0"/>
              <a:t>Faculty Collaboration (and retreat)</a:t>
            </a:r>
            <a:endParaRPr lang="en-US" dirty="0"/>
          </a:p>
        </p:txBody>
      </p:sp>
      <p:sp>
        <p:nvSpPr>
          <p:cNvPr id="12" name="TextBox 11"/>
          <p:cNvSpPr txBox="1"/>
          <p:nvPr/>
        </p:nvSpPr>
        <p:spPr>
          <a:xfrm>
            <a:off x="5486400" y="6172200"/>
            <a:ext cx="3273973" cy="369332"/>
          </a:xfrm>
          <a:prstGeom prst="rect">
            <a:avLst/>
          </a:prstGeom>
          <a:noFill/>
        </p:spPr>
        <p:txBody>
          <a:bodyPr wrap="none" rtlCol="0">
            <a:spAutoFit/>
          </a:bodyPr>
          <a:lstStyle/>
          <a:p>
            <a:r>
              <a:rPr lang="en-US" dirty="0" smtClean="0"/>
              <a:t>Meeting with other national projects</a:t>
            </a:r>
            <a:endParaRPr lang="en-US" dirty="0"/>
          </a:p>
        </p:txBody>
      </p:sp>
      <p:pic>
        <p:nvPicPr>
          <p:cNvPr id="13" name="Picture 12" descr="email.gif"/>
          <p:cNvPicPr>
            <a:picLocks noChangeAspect="1"/>
          </p:cNvPicPr>
          <p:nvPr/>
        </p:nvPicPr>
        <p:blipFill>
          <a:blip r:embed="rId5" cstate="print"/>
          <a:stretch>
            <a:fillRect/>
          </a:stretch>
        </p:blipFill>
        <p:spPr>
          <a:xfrm>
            <a:off x="457200" y="1066800"/>
            <a:ext cx="2133600" cy="2133600"/>
          </a:xfrm>
          <a:prstGeom prst="rect">
            <a:avLst/>
          </a:prstGeom>
        </p:spPr>
      </p:pic>
      <p:pic>
        <p:nvPicPr>
          <p:cNvPr id="14" name="Picture 13" descr="phone.jpg"/>
          <p:cNvPicPr>
            <a:picLocks noChangeAspect="1"/>
          </p:cNvPicPr>
          <p:nvPr/>
        </p:nvPicPr>
        <p:blipFill>
          <a:blip r:embed="rId6" cstate="print"/>
          <a:stretch>
            <a:fillRect/>
          </a:stretch>
        </p:blipFill>
        <p:spPr>
          <a:xfrm>
            <a:off x="2590800" y="1447800"/>
            <a:ext cx="1371600" cy="1371600"/>
          </a:xfrm>
          <a:prstGeom prst="rect">
            <a:avLst/>
          </a:prstGeom>
        </p:spPr>
      </p:pic>
      <p:sp>
        <p:nvSpPr>
          <p:cNvPr id="15" name="TextBox 14"/>
          <p:cNvSpPr txBox="1"/>
          <p:nvPr/>
        </p:nvSpPr>
        <p:spPr>
          <a:xfrm>
            <a:off x="990600" y="2743200"/>
            <a:ext cx="1685461" cy="461665"/>
          </a:xfrm>
          <a:prstGeom prst="rect">
            <a:avLst/>
          </a:prstGeom>
          <a:noFill/>
        </p:spPr>
        <p:txBody>
          <a:bodyPr wrap="none" rtlCol="0">
            <a:spAutoFit/>
          </a:bodyPr>
          <a:lstStyle/>
          <a:p>
            <a:r>
              <a:rPr lang="en-US" sz="2400" dirty="0" smtClean="0"/>
              <a:t>LOTS OF….</a:t>
            </a:r>
            <a:endParaRPr 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However…</a:t>
            </a:r>
            <a:endParaRPr lang="en-US" dirty="0"/>
          </a:p>
        </p:txBody>
      </p:sp>
      <p:sp>
        <p:nvSpPr>
          <p:cNvPr id="5" name="Text Placeholder 4"/>
          <p:cNvSpPr>
            <a:spLocks noGrp="1"/>
          </p:cNvSpPr>
          <p:nvPr>
            <p:ph type="body" idx="1"/>
          </p:nvPr>
        </p:nvSpPr>
        <p:spPr>
          <a:xfrm>
            <a:off x="722313" y="2547938"/>
            <a:ext cx="7772400" cy="3243262"/>
          </a:xfrm>
        </p:spPr>
        <p:txBody>
          <a:bodyPr>
            <a:normAutofit lnSpcReduction="10000"/>
          </a:bodyPr>
          <a:lstStyle/>
          <a:p>
            <a:r>
              <a:rPr lang="en-US" sz="3600" dirty="0" smtClean="0"/>
              <a:t>With early intervention in helping children to regulate themselves (vests, headphones) and increasing opportunities to experience sensations in a safe and appropriate manner, those connections can be re-wired to a certain extent.</a:t>
            </a:r>
            <a:endParaRPr lang="en-US" sz="36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63562"/>
          </a:xfrm>
        </p:spPr>
        <p:txBody>
          <a:bodyPr>
            <a:normAutofit fontScale="90000"/>
          </a:bodyPr>
          <a:lstStyle/>
          <a:p>
            <a:r>
              <a:rPr lang="en-US" dirty="0" smtClean="0"/>
              <a:t>A change in thinking about Autism</a:t>
            </a:r>
            <a:endParaRPr lang="en-US" dirty="0"/>
          </a:p>
        </p:txBody>
      </p:sp>
      <p:sp>
        <p:nvSpPr>
          <p:cNvPr id="7" name="Content Placeholder 6"/>
          <p:cNvSpPr>
            <a:spLocks noGrp="1"/>
          </p:cNvSpPr>
          <p:nvPr>
            <p:ph sz="quarter" idx="1"/>
          </p:nvPr>
        </p:nvSpPr>
        <p:spPr>
          <a:xfrm>
            <a:off x="457200" y="762000"/>
            <a:ext cx="8229600" cy="5867400"/>
          </a:xfrm>
        </p:spPr>
        <p:txBody>
          <a:bodyPr>
            <a:normAutofit fontScale="92500" lnSpcReduction="10000"/>
          </a:bodyPr>
          <a:lstStyle/>
          <a:p>
            <a:pPr>
              <a:buNone/>
            </a:pPr>
            <a:r>
              <a:rPr lang="en-US" dirty="0" smtClean="0"/>
              <a:t>Originally autism was thought of as a disorder in which children had to be taught in a strictly behavioral manner to elicit desired behaviors and eliminate undesired behavior (ABA)</a:t>
            </a:r>
          </a:p>
          <a:p>
            <a:pPr>
              <a:buNone/>
            </a:pPr>
            <a:endParaRPr lang="en-US" dirty="0" smtClean="0"/>
          </a:p>
          <a:p>
            <a:pPr>
              <a:buNone/>
            </a:pPr>
            <a:r>
              <a:rPr lang="en-US" dirty="0" smtClean="0"/>
              <a:t>Now, we understand that there are many facets to autism and every person with autism is unique</a:t>
            </a:r>
            <a:r>
              <a:rPr lang="en-US" b="1" dirty="0" smtClean="0"/>
              <a:t>. Evidence-based practice </a:t>
            </a:r>
            <a:r>
              <a:rPr lang="en-US" dirty="0" smtClean="0"/>
              <a:t>informs us that early intervention needs to consist of teaching </a:t>
            </a:r>
            <a:r>
              <a:rPr lang="en-US" b="1" i="1" dirty="0" smtClean="0"/>
              <a:t>behavioral strategies</a:t>
            </a:r>
            <a:r>
              <a:rPr lang="en-US" b="1" dirty="0" smtClean="0"/>
              <a:t> </a:t>
            </a:r>
            <a:r>
              <a:rPr lang="en-US" dirty="0" smtClean="0"/>
              <a:t>as well as teaching a </a:t>
            </a:r>
            <a:r>
              <a:rPr lang="en-US" b="1" i="1" dirty="0" smtClean="0"/>
              <a:t>natural developmental approach</a:t>
            </a:r>
            <a:r>
              <a:rPr lang="en-US" dirty="0" smtClean="0"/>
              <a:t>, which incorporates:</a:t>
            </a:r>
          </a:p>
          <a:p>
            <a:r>
              <a:rPr lang="en-US" dirty="0" smtClean="0"/>
              <a:t> Motivation to respond to environmental cues and social cues</a:t>
            </a:r>
          </a:p>
          <a:p>
            <a:pPr lvl="1"/>
            <a:r>
              <a:rPr lang="en-US" dirty="0" smtClean="0"/>
              <a:t>Using Children’s interests as springboards of learning</a:t>
            </a:r>
          </a:p>
          <a:p>
            <a:pPr lvl="1"/>
            <a:r>
              <a:rPr lang="en-US" dirty="0" smtClean="0"/>
              <a:t>Providing support such as visual strategies to cue into environment and others</a:t>
            </a:r>
          </a:p>
          <a:p>
            <a:r>
              <a:rPr lang="en-US" dirty="0" smtClean="0"/>
              <a:t>Self-Initiation </a:t>
            </a:r>
          </a:p>
          <a:p>
            <a:r>
              <a:rPr lang="en-US" dirty="0" smtClean="0"/>
              <a:t>Self regulation (through understanding and responding to sensory differences and teaching emotional cues and triggers)</a:t>
            </a:r>
          </a:p>
          <a:p>
            <a:endParaRPr lang="en-US" dirty="0" smtClean="0"/>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nvPr>
        </p:nvGraphicFramePr>
        <p:xfrm>
          <a:off x="0" y="228600"/>
          <a:ext cx="8763000" cy="640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096962"/>
          </a:xfrm>
        </p:spPr>
        <p:txBody>
          <a:bodyPr>
            <a:normAutofit fontScale="90000"/>
          </a:bodyPr>
          <a:lstStyle/>
          <a:p>
            <a:pPr algn="ctr" fontAlgn="auto">
              <a:spcAft>
                <a:spcPts val="0"/>
              </a:spcAft>
              <a:defRPr/>
            </a:pPr>
            <a:r>
              <a:rPr lang="en-US" dirty="0" smtClean="0">
                <a:solidFill>
                  <a:schemeClr val="tx2">
                    <a:satMod val="130000"/>
                  </a:schemeClr>
                </a:solidFill>
              </a:rPr>
              <a:t>Combining strategies: looking at possibilities</a:t>
            </a:r>
            <a:endParaRPr lang="en-US" dirty="0">
              <a:solidFill>
                <a:schemeClr val="tx2">
                  <a:satMod val="130000"/>
                </a:schemeClr>
              </a:solidFill>
            </a:endParaRPr>
          </a:p>
        </p:txBody>
      </p:sp>
      <p:sp>
        <p:nvSpPr>
          <p:cNvPr id="5" name="Content Placeholder 4"/>
          <p:cNvSpPr>
            <a:spLocks noGrp="1"/>
          </p:cNvSpPr>
          <p:nvPr>
            <p:ph sz="quarter" idx="1"/>
          </p:nvPr>
        </p:nvSpPr>
        <p:spPr/>
        <p:txBody>
          <a:bodyPr>
            <a:normAutofit/>
          </a:bodyPr>
          <a:lstStyle/>
          <a:p>
            <a:pPr algn="ctr">
              <a:buNone/>
            </a:pPr>
            <a:r>
              <a:rPr lang="en-US" sz="4000" dirty="0" smtClean="0">
                <a:solidFill>
                  <a:schemeClr val="tx2">
                    <a:satMod val="130000"/>
                  </a:schemeClr>
                </a:solidFill>
              </a:rPr>
              <a:t>Meet Chaytor</a:t>
            </a:r>
            <a:endParaRPr lang="en-US" sz="4000" dirty="0"/>
          </a:p>
        </p:txBody>
      </p:sp>
      <p:pic>
        <p:nvPicPr>
          <p:cNvPr id="27651" name="Picture 2" descr="1-2 006.jpg"/>
          <p:cNvPicPr>
            <a:picLocks noChangeAspect="1"/>
          </p:cNvPicPr>
          <p:nvPr/>
        </p:nvPicPr>
        <p:blipFill>
          <a:blip r:embed="rId2" cstate="print"/>
          <a:srcRect/>
          <a:stretch>
            <a:fillRect/>
          </a:stretch>
        </p:blipFill>
        <p:spPr bwMode="auto">
          <a:xfrm>
            <a:off x="1905000" y="2438400"/>
            <a:ext cx="5130800" cy="3848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nvPr>
        </p:nvGraphicFramePr>
        <p:xfrm>
          <a:off x="533400" y="228600"/>
          <a:ext cx="8305800" cy="640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3276600" cy="792162"/>
          </a:xfrm>
        </p:spPr>
        <p:txBody>
          <a:bodyPr/>
          <a:lstStyle/>
          <a:p>
            <a:pPr fontAlgn="auto">
              <a:spcAft>
                <a:spcPts val="0"/>
              </a:spcAft>
              <a:defRPr/>
            </a:pPr>
            <a:r>
              <a:rPr lang="en-US" b="1" smtClean="0">
                <a:solidFill>
                  <a:schemeClr val="tx2">
                    <a:satMod val="130000"/>
                  </a:schemeClr>
                </a:solidFill>
              </a:rPr>
              <a:t>Cognitively…</a:t>
            </a:r>
            <a:endParaRPr lang="en-US" b="1" dirty="0">
              <a:solidFill>
                <a:schemeClr val="tx2">
                  <a:satMod val="130000"/>
                </a:schemeClr>
              </a:solidFill>
            </a:endParaRPr>
          </a:p>
        </p:txBody>
      </p:sp>
      <p:sp>
        <p:nvSpPr>
          <p:cNvPr id="28675" name="Content Placeholder 2"/>
          <p:cNvSpPr>
            <a:spLocks noGrp="1"/>
          </p:cNvSpPr>
          <p:nvPr>
            <p:ph sz="half" idx="1"/>
          </p:nvPr>
        </p:nvSpPr>
        <p:spPr>
          <a:xfrm>
            <a:off x="609600" y="1143000"/>
            <a:ext cx="6934200" cy="5257800"/>
          </a:xfrm>
        </p:spPr>
        <p:txBody>
          <a:bodyPr>
            <a:normAutofit lnSpcReduction="10000"/>
          </a:bodyPr>
          <a:lstStyle/>
          <a:p>
            <a:pPr>
              <a:buNone/>
            </a:pPr>
            <a:r>
              <a:rPr lang="en-US" sz="2800" dirty="0" smtClean="0"/>
              <a:t>Challenges:</a:t>
            </a:r>
          </a:p>
          <a:p>
            <a:pPr lvl="1"/>
            <a:r>
              <a:rPr lang="en-US" sz="2800" dirty="0" smtClean="0"/>
              <a:t>Carrying out simple directions</a:t>
            </a:r>
          </a:p>
          <a:p>
            <a:pPr lvl="1"/>
            <a:r>
              <a:rPr lang="en-US" sz="2800" dirty="0" smtClean="0"/>
              <a:t>Problem solving</a:t>
            </a:r>
          </a:p>
          <a:p>
            <a:pPr lvl="1"/>
            <a:r>
              <a:rPr lang="en-US" sz="2800" dirty="0" smtClean="0"/>
              <a:t>Using imaginary objects in play</a:t>
            </a:r>
          </a:p>
          <a:p>
            <a:pPr lvl="1"/>
            <a:r>
              <a:rPr lang="en-US" sz="2800" dirty="0" smtClean="0"/>
              <a:t>Understanding function of objects etc. </a:t>
            </a:r>
          </a:p>
          <a:p>
            <a:pPr lvl="1"/>
            <a:r>
              <a:rPr lang="en-US" sz="2800" dirty="0" smtClean="0"/>
              <a:t>Categorizing items</a:t>
            </a:r>
          </a:p>
          <a:p>
            <a:pPr lvl="1">
              <a:buNone/>
            </a:pPr>
            <a:r>
              <a:rPr lang="en-US" sz="2800" dirty="0" smtClean="0"/>
              <a:t>Strengths:</a:t>
            </a:r>
          </a:p>
          <a:p>
            <a:pPr lvl="1"/>
            <a:r>
              <a:rPr lang="en-US" sz="2800" dirty="0" smtClean="0"/>
              <a:t>Chaytor had a great sense of humor that</a:t>
            </a:r>
          </a:p>
          <a:p>
            <a:pPr lvl="1">
              <a:buNone/>
            </a:pPr>
            <a:r>
              <a:rPr lang="en-US" sz="2800" dirty="0" smtClean="0"/>
              <a:t> was often surprising</a:t>
            </a:r>
          </a:p>
          <a:p>
            <a:pPr lvl="1"/>
            <a:r>
              <a:rPr lang="en-US" sz="2800" dirty="0" smtClean="0"/>
              <a:t>Chaytor was very drawn to and good at numbers</a:t>
            </a:r>
          </a:p>
          <a:p>
            <a:pPr lvl="1"/>
            <a:r>
              <a:rPr lang="en-US" sz="2800" dirty="0" smtClean="0"/>
              <a:t>Chaytor had great rote memory skills</a:t>
            </a:r>
          </a:p>
          <a:p>
            <a:pPr lvl="1"/>
            <a:endParaRPr lang="en-US" dirty="0" smtClean="0"/>
          </a:p>
          <a:p>
            <a:pPr lvl="1"/>
            <a:endParaRPr lang="en-US" dirty="0" smtClean="0"/>
          </a:p>
          <a:p>
            <a:pPr lvl="1"/>
            <a:endParaRPr lang="en-US" dirty="0" smtClean="0"/>
          </a:p>
          <a:p>
            <a:pPr>
              <a:buFont typeface="Wingdings 2" pitchFamily="18" charset="2"/>
              <a:buNone/>
            </a:pPr>
            <a:endParaRPr lang="en-US" dirty="0" smtClean="0"/>
          </a:p>
        </p:txBody>
      </p:sp>
      <p:pic>
        <p:nvPicPr>
          <p:cNvPr id="5" name="Content Placeholder 7" descr="2011-03-31@10.46.08[1].jpg"/>
          <p:cNvPicPr>
            <a:picLocks noGrp="1" noChangeAspect="1"/>
          </p:cNvPicPr>
          <p:nvPr>
            <p:ph sz="half" idx="2"/>
          </p:nvPr>
        </p:nvPicPr>
        <p:blipFill>
          <a:blip r:embed="rId2" cstate="print"/>
          <a:srcRect/>
          <a:stretch>
            <a:fillRect/>
          </a:stretch>
        </p:blipFill>
        <p:spPr>
          <a:xfrm>
            <a:off x="6629400" y="3276040"/>
            <a:ext cx="2057400" cy="2911677"/>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solidFill>
                  <a:schemeClr val="tx2">
                    <a:satMod val="130000"/>
                  </a:schemeClr>
                </a:solidFill>
              </a:rPr>
              <a:t>After Purposeful Observation of Chaytor we came to realize:</a:t>
            </a:r>
            <a:endParaRPr lang="en-US" dirty="0">
              <a:solidFill>
                <a:schemeClr val="tx2">
                  <a:satMod val="130000"/>
                </a:schemeClr>
              </a:solidFill>
            </a:endParaRPr>
          </a:p>
        </p:txBody>
      </p:sp>
      <p:sp>
        <p:nvSpPr>
          <p:cNvPr id="3" name="Content Placeholder 2"/>
          <p:cNvSpPr>
            <a:spLocks noGrp="1"/>
          </p:cNvSpPr>
          <p:nvPr>
            <p:ph idx="1"/>
          </p:nvPr>
        </p:nvSpPr>
        <p:spPr>
          <a:xfrm>
            <a:off x="914400" y="2133600"/>
            <a:ext cx="7499350" cy="4114800"/>
          </a:xfrm>
        </p:spPr>
        <p:txBody>
          <a:bodyPr>
            <a:normAutofit lnSpcReduction="10000"/>
          </a:bodyPr>
          <a:lstStyle/>
          <a:p>
            <a:pPr marL="365760" indent="-283464" fontAlgn="auto">
              <a:spcAft>
                <a:spcPts val="0"/>
              </a:spcAft>
              <a:buFont typeface="Wingdings 2"/>
              <a:buChar char=""/>
              <a:defRPr/>
            </a:pPr>
            <a:r>
              <a:rPr lang="en-US" sz="2800" dirty="0" smtClean="0"/>
              <a:t>Sensory issues were present that needed to be addressed</a:t>
            </a:r>
          </a:p>
          <a:p>
            <a:pPr marL="365760" indent="-283464" fontAlgn="auto">
              <a:spcAft>
                <a:spcPts val="0"/>
              </a:spcAft>
              <a:buFont typeface="Wingdings 2"/>
              <a:buChar char=""/>
              <a:defRPr/>
            </a:pPr>
            <a:r>
              <a:rPr lang="en-US" sz="2800" dirty="0" smtClean="0"/>
              <a:t>Chaytor needed a lot of visual support and a very specific schedule of the day</a:t>
            </a:r>
          </a:p>
          <a:p>
            <a:pPr marL="365760" indent="-283464" fontAlgn="auto">
              <a:spcAft>
                <a:spcPts val="0"/>
              </a:spcAft>
              <a:buFont typeface="Wingdings 2"/>
              <a:buChar char=""/>
              <a:defRPr/>
            </a:pPr>
            <a:r>
              <a:rPr lang="en-US" sz="2800" dirty="0" smtClean="0"/>
              <a:t>Chaytor wanted to interact with peers but did not know how</a:t>
            </a:r>
          </a:p>
          <a:p>
            <a:pPr marL="365760" indent="-283464" fontAlgn="auto">
              <a:spcAft>
                <a:spcPts val="0"/>
              </a:spcAft>
              <a:buFont typeface="Wingdings 2"/>
              <a:buChar char=""/>
              <a:defRPr/>
            </a:pPr>
            <a:r>
              <a:rPr lang="en-US" sz="2800" dirty="0" smtClean="0"/>
              <a:t>Chaytor’s screaming increased in proportion to the attention was brought to that behavior</a:t>
            </a:r>
          </a:p>
          <a:p>
            <a:pPr marL="365760" indent="-283464" fontAlgn="auto">
              <a:spcAft>
                <a:spcPts val="0"/>
              </a:spcAft>
              <a:buFont typeface="Wingdings 2"/>
              <a:buChar char=""/>
              <a:defRPr/>
            </a:pPr>
            <a:r>
              <a:rPr lang="en-US" sz="2800" dirty="0" smtClean="0"/>
              <a:t>Chaytor really liked ceiling fans and light! </a:t>
            </a:r>
          </a:p>
          <a:p>
            <a:pPr marL="365760" indent="-283464" fontAlgn="auto">
              <a:spcAft>
                <a:spcPts val="0"/>
              </a:spcAft>
              <a:buFont typeface="Wingdings 2"/>
              <a:buNone/>
              <a:defRPr/>
            </a:pPr>
            <a:endParaRPr lang="en-US" dirty="0" smtClean="0"/>
          </a:p>
          <a:p>
            <a:pPr marL="365760" indent="-283464" fontAlgn="auto">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620000" cy="914400"/>
          </a:xfrm>
        </p:spPr>
        <p:txBody>
          <a:bodyPr>
            <a:noAutofit/>
          </a:bodyPr>
          <a:lstStyle/>
          <a:p>
            <a:pPr fontAlgn="auto">
              <a:spcAft>
                <a:spcPts val="0"/>
              </a:spcAft>
              <a:defRPr/>
            </a:pPr>
            <a:r>
              <a:rPr lang="en-US" sz="2800" dirty="0" smtClean="0">
                <a:solidFill>
                  <a:schemeClr val="tx2">
                    <a:satMod val="130000"/>
                  </a:schemeClr>
                </a:solidFill>
              </a:rPr>
              <a:t>Supports  were provided to help regulate Chaytor</a:t>
            </a:r>
            <a:endParaRPr lang="en-US" sz="2800" dirty="0">
              <a:solidFill>
                <a:schemeClr val="tx2">
                  <a:satMod val="130000"/>
                </a:schemeClr>
              </a:solidFill>
            </a:endParaRPr>
          </a:p>
        </p:txBody>
      </p:sp>
      <p:sp>
        <p:nvSpPr>
          <p:cNvPr id="5" name="Content Placeholder 4"/>
          <p:cNvSpPr>
            <a:spLocks noGrp="1"/>
          </p:cNvSpPr>
          <p:nvPr>
            <p:ph idx="1"/>
          </p:nvPr>
        </p:nvSpPr>
        <p:spPr>
          <a:xfrm>
            <a:off x="228600" y="1828800"/>
            <a:ext cx="8705850" cy="4648200"/>
          </a:xfrm>
        </p:spPr>
        <p:txBody>
          <a:bodyPr>
            <a:normAutofit/>
          </a:bodyPr>
          <a:lstStyle/>
          <a:p>
            <a:pPr marL="365760" indent="-283464" fontAlgn="auto">
              <a:spcAft>
                <a:spcPts val="0"/>
              </a:spcAft>
              <a:buNone/>
              <a:defRPr/>
            </a:pPr>
            <a:r>
              <a:rPr lang="en-US" sz="2800" b="1" dirty="0" smtClean="0"/>
              <a:t>Visual strategies</a:t>
            </a:r>
          </a:p>
          <a:p>
            <a:pPr marL="365760" indent="-283464">
              <a:defRPr/>
            </a:pPr>
            <a:r>
              <a:rPr lang="en-US" dirty="0" smtClean="0"/>
              <a:t>Visual schedule</a:t>
            </a:r>
          </a:p>
          <a:p>
            <a:pPr marL="365760" indent="-283464">
              <a:defRPr/>
            </a:pPr>
            <a:r>
              <a:rPr lang="en-US" dirty="0" smtClean="0"/>
              <a:t>Visual timer</a:t>
            </a:r>
          </a:p>
          <a:p>
            <a:pPr marL="365760" indent="-283464">
              <a:defRPr/>
            </a:pPr>
            <a:r>
              <a:rPr lang="en-US" dirty="0" smtClean="0"/>
              <a:t>Visual sequencing of activities </a:t>
            </a:r>
          </a:p>
          <a:p>
            <a:pPr marL="365760" indent="-283464" fontAlgn="auto">
              <a:spcAft>
                <a:spcPts val="0"/>
              </a:spcAft>
              <a:buNone/>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smtClean="0"/>
          </a:p>
          <a:p>
            <a:pPr marL="365760" indent="-283464" fontAlgn="auto">
              <a:spcAft>
                <a:spcPts val="0"/>
              </a:spcAft>
              <a:buFont typeface="Wingdings 2"/>
              <a:buChar char=""/>
              <a:defRPr/>
            </a:pPr>
            <a:endParaRPr lang="en-US" dirty="0"/>
          </a:p>
        </p:txBody>
      </p:sp>
      <p:pic>
        <p:nvPicPr>
          <p:cNvPr id="32773" name="Picture 6" descr="visual schedules.jpg"/>
          <p:cNvPicPr>
            <a:picLocks noChangeAspect="1"/>
          </p:cNvPicPr>
          <p:nvPr/>
        </p:nvPicPr>
        <p:blipFill>
          <a:blip r:embed="rId2" cstate="print"/>
          <a:srcRect/>
          <a:stretch>
            <a:fillRect/>
          </a:stretch>
        </p:blipFill>
        <p:spPr bwMode="auto">
          <a:xfrm>
            <a:off x="228600" y="4114800"/>
            <a:ext cx="2743200" cy="1285685"/>
          </a:xfrm>
          <a:prstGeom prst="rect">
            <a:avLst/>
          </a:prstGeom>
          <a:noFill/>
          <a:ln w="9525">
            <a:noFill/>
            <a:miter lim="800000"/>
            <a:headEnd/>
            <a:tailEnd/>
          </a:ln>
        </p:spPr>
      </p:pic>
      <p:pic>
        <p:nvPicPr>
          <p:cNvPr id="32774" name="Picture 7" descr="visual timer.jpg"/>
          <p:cNvPicPr>
            <a:picLocks noChangeAspect="1"/>
          </p:cNvPicPr>
          <p:nvPr/>
        </p:nvPicPr>
        <p:blipFill>
          <a:blip r:embed="rId3" cstate="print"/>
          <a:srcRect/>
          <a:stretch>
            <a:fillRect/>
          </a:stretch>
        </p:blipFill>
        <p:spPr bwMode="auto">
          <a:xfrm>
            <a:off x="6553200" y="3352800"/>
            <a:ext cx="1981200" cy="1884218"/>
          </a:xfrm>
          <a:prstGeom prst="rect">
            <a:avLst/>
          </a:prstGeom>
          <a:noFill/>
          <a:ln w="9525">
            <a:noFill/>
            <a:miter lim="800000"/>
            <a:headEnd/>
            <a:tailEnd/>
          </a:ln>
        </p:spPr>
      </p:pic>
      <p:pic>
        <p:nvPicPr>
          <p:cNvPr id="32775" name="Picture 8" descr="visuall strategies 014.jpg"/>
          <p:cNvPicPr>
            <a:picLocks noChangeAspect="1"/>
          </p:cNvPicPr>
          <p:nvPr/>
        </p:nvPicPr>
        <p:blipFill>
          <a:blip r:embed="rId4" cstate="print"/>
          <a:srcRect/>
          <a:stretch>
            <a:fillRect/>
          </a:stretch>
        </p:blipFill>
        <p:spPr bwMode="auto">
          <a:xfrm>
            <a:off x="3505200" y="4800600"/>
            <a:ext cx="2667000" cy="1823174"/>
          </a:xfrm>
          <a:prstGeom prst="rect">
            <a:avLst/>
          </a:prstGeom>
          <a:noFill/>
          <a:ln w="9525">
            <a:noFill/>
            <a:miter lim="800000"/>
            <a:headEnd/>
            <a:tailEnd/>
          </a:ln>
        </p:spPr>
      </p:pic>
      <p:pic>
        <p:nvPicPr>
          <p:cNvPr id="16" name="Picture 15" descr="Connect.jpg"/>
          <p:cNvPicPr>
            <a:picLocks noChangeAspect="1"/>
          </p:cNvPicPr>
          <p:nvPr/>
        </p:nvPicPr>
        <p:blipFill>
          <a:blip r:embed="rId5" cstate="print"/>
          <a:stretch>
            <a:fillRect/>
          </a:stretch>
        </p:blipFill>
        <p:spPr>
          <a:xfrm>
            <a:off x="3733800" y="1524000"/>
            <a:ext cx="4191000" cy="77724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365760" indent="-283464" fontAlgn="auto">
              <a:spcAft>
                <a:spcPts val="0"/>
              </a:spcAft>
              <a:defRPr/>
            </a:pPr>
            <a:r>
              <a:rPr lang="en-US" dirty="0" smtClean="0"/>
              <a:t>Social supports:</a:t>
            </a:r>
          </a:p>
        </p:txBody>
      </p:sp>
      <p:sp>
        <p:nvSpPr>
          <p:cNvPr id="3" name="Content Placeholder 2"/>
          <p:cNvSpPr>
            <a:spLocks noGrp="1"/>
          </p:cNvSpPr>
          <p:nvPr>
            <p:ph sz="quarter" idx="4294967295"/>
          </p:nvPr>
        </p:nvSpPr>
        <p:spPr>
          <a:xfrm>
            <a:off x="609600" y="1828800"/>
            <a:ext cx="7620000" cy="4191000"/>
          </a:xfrm>
        </p:spPr>
        <p:txBody>
          <a:bodyPr/>
          <a:lstStyle/>
          <a:p>
            <a:pPr marL="365760" indent="-283464">
              <a:defRPr/>
            </a:pPr>
            <a:r>
              <a:rPr lang="en-US" sz="2800" dirty="0" smtClean="0"/>
              <a:t>Social Stories</a:t>
            </a:r>
          </a:p>
          <a:p>
            <a:pPr marL="365760" indent="-283464">
              <a:defRPr/>
            </a:pPr>
            <a:r>
              <a:rPr lang="en-US" sz="2800" dirty="0" smtClean="0"/>
              <a:t>First-Then boards</a:t>
            </a:r>
          </a:p>
          <a:p>
            <a:endParaRPr lang="en-US" dirty="0"/>
          </a:p>
        </p:txBody>
      </p:sp>
      <p:pic>
        <p:nvPicPr>
          <p:cNvPr id="8" name="Picture 7" descr="CSEFEL_banner.gif"/>
          <p:cNvPicPr>
            <a:picLocks noChangeAspect="1"/>
          </p:cNvPicPr>
          <p:nvPr/>
        </p:nvPicPr>
        <p:blipFill>
          <a:blip r:embed="rId2" cstate="print"/>
          <a:stretch>
            <a:fillRect/>
          </a:stretch>
        </p:blipFill>
        <p:spPr>
          <a:xfrm>
            <a:off x="5257800" y="304800"/>
            <a:ext cx="2971800" cy="813530"/>
          </a:xfrm>
          <a:prstGeom prst="rect">
            <a:avLst/>
          </a:prstGeom>
        </p:spPr>
      </p:pic>
      <p:pic>
        <p:nvPicPr>
          <p:cNvPr id="9" name="Picture 8" descr="super friend.png"/>
          <p:cNvPicPr>
            <a:picLocks noChangeAspect="1"/>
          </p:cNvPicPr>
          <p:nvPr/>
        </p:nvPicPr>
        <p:blipFill>
          <a:blip r:embed="rId3" cstate="print"/>
          <a:stretch>
            <a:fillRect/>
          </a:stretch>
        </p:blipFill>
        <p:spPr>
          <a:xfrm>
            <a:off x="4876800" y="1905000"/>
            <a:ext cx="3657600" cy="2229735"/>
          </a:xfrm>
          <a:prstGeom prst="rect">
            <a:avLst/>
          </a:prstGeom>
        </p:spPr>
      </p:pic>
      <p:pic>
        <p:nvPicPr>
          <p:cNvPr id="12" name="Picture 11" descr="feeling faces.png"/>
          <p:cNvPicPr>
            <a:picLocks noChangeAspect="1"/>
          </p:cNvPicPr>
          <p:nvPr/>
        </p:nvPicPr>
        <p:blipFill>
          <a:blip r:embed="rId4" cstate="print"/>
          <a:stretch>
            <a:fillRect/>
          </a:stretch>
        </p:blipFill>
        <p:spPr>
          <a:xfrm>
            <a:off x="304800" y="3352800"/>
            <a:ext cx="4066185" cy="2552928"/>
          </a:xfrm>
          <a:prstGeom prst="rect">
            <a:avLst/>
          </a:prstGeom>
        </p:spPr>
      </p:pic>
      <p:pic>
        <p:nvPicPr>
          <p:cNvPr id="13" name="Picture 12" descr="social stories.jpg"/>
          <p:cNvPicPr>
            <a:picLocks noChangeAspect="1"/>
          </p:cNvPicPr>
          <p:nvPr/>
        </p:nvPicPr>
        <p:blipFill>
          <a:blip r:embed="rId5" cstate="print"/>
          <a:stretch>
            <a:fillRect/>
          </a:stretch>
        </p:blipFill>
        <p:spPr>
          <a:xfrm>
            <a:off x="5638800" y="4495800"/>
            <a:ext cx="2590800" cy="2102877"/>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274638"/>
            <a:ext cx="7772400" cy="792162"/>
          </a:xfrm>
        </p:spPr>
        <p:txBody>
          <a:bodyPr/>
          <a:lstStyle/>
          <a:p>
            <a:r>
              <a:rPr lang="en-US" dirty="0" smtClean="0"/>
              <a:t>Communication Supports</a:t>
            </a:r>
            <a:endParaRPr lang="en-US" dirty="0"/>
          </a:p>
        </p:txBody>
      </p:sp>
      <p:pic>
        <p:nvPicPr>
          <p:cNvPr id="5" name="Picture 4" descr="i want.jpg"/>
          <p:cNvPicPr>
            <a:picLocks noChangeAspect="1"/>
          </p:cNvPicPr>
          <p:nvPr/>
        </p:nvPicPr>
        <p:blipFill>
          <a:blip r:embed="rId2" cstate="print"/>
          <a:stretch>
            <a:fillRect/>
          </a:stretch>
        </p:blipFill>
        <p:spPr>
          <a:xfrm>
            <a:off x="838200" y="1219200"/>
            <a:ext cx="2730138" cy="2514600"/>
          </a:xfrm>
          <a:prstGeom prst="rect">
            <a:avLst/>
          </a:prstGeom>
        </p:spPr>
      </p:pic>
      <p:pic>
        <p:nvPicPr>
          <p:cNvPr id="8" name="Picture 7" descr="sample-home-communication-words.png"/>
          <p:cNvPicPr>
            <a:picLocks noChangeAspect="1"/>
          </p:cNvPicPr>
          <p:nvPr/>
        </p:nvPicPr>
        <p:blipFill>
          <a:blip r:embed="rId3" cstate="print"/>
          <a:stretch>
            <a:fillRect/>
          </a:stretch>
        </p:blipFill>
        <p:spPr>
          <a:xfrm>
            <a:off x="5181600" y="1981200"/>
            <a:ext cx="3487882" cy="4513730"/>
          </a:xfrm>
          <a:prstGeom prst="rect">
            <a:avLst/>
          </a:prstGeom>
          <a:ln w="228600" cap="sq" cmpd="thickThin">
            <a:solidFill>
              <a:srgbClr val="000000"/>
            </a:solidFill>
            <a:prstDash val="solid"/>
            <a:miter lim="800000"/>
          </a:ln>
          <a:effectLst>
            <a:innerShdw blurRad="76200">
              <a:srgbClr val="000000"/>
            </a:innerShdw>
          </a:effectLst>
        </p:spPr>
      </p:pic>
      <p:pic>
        <p:nvPicPr>
          <p:cNvPr id="9" name="Picture 8" descr="autismminischedule.jpg"/>
          <p:cNvPicPr>
            <a:picLocks noChangeAspect="1"/>
          </p:cNvPicPr>
          <p:nvPr/>
        </p:nvPicPr>
        <p:blipFill>
          <a:blip r:embed="rId4" cstate="print"/>
          <a:stretch>
            <a:fillRect/>
          </a:stretch>
        </p:blipFill>
        <p:spPr>
          <a:xfrm>
            <a:off x="990600" y="4419600"/>
            <a:ext cx="2819400" cy="185486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Resources…</a:t>
            </a:r>
            <a:endParaRPr lang="en-US" dirty="0"/>
          </a:p>
        </p:txBody>
      </p:sp>
      <p:pic>
        <p:nvPicPr>
          <p:cNvPr id="3" name="Picture 2" descr="CSEFEL_banner.gif"/>
          <p:cNvPicPr>
            <a:picLocks noChangeAspect="1"/>
          </p:cNvPicPr>
          <p:nvPr/>
        </p:nvPicPr>
        <p:blipFill>
          <a:blip r:embed="rId2" cstate="print"/>
          <a:stretch>
            <a:fillRect/>
          </a:stretch>
        </p:blipFill>
        <p:spPr>
          <a:xfrm>
            <a:off x="3505200" y="5029200"/>
            <a:ext cx="4953000" cy="1355884"/>
          </a:xfrm>
          <a:prstGeom prst="rect">
            <a:avLst/>
          </a:prstGeom>
        </p:spPr>
      </p:pic>
      <p:pic>
        <p:nvPicPr>
          <p:cNvPr id="4" name="Picture 3" descr="special quest.jpg"/>
          <p:cNvPicPr>
            <a:picLocks noChangeAspect="1"/>
          </p:cNvPicPr>
          <p:nvPr/>
        </p:nvPicPr>
        <p:blipFill>
          <a:blip r:embed="rId3" cstate="print"/>
          <a:stretch>
            <a:fillRect/>
          </a:stretch>
        </p:blipFill>
        <p:spPr>
          <a:xfrm>
            <a:off x="533400" y="4800600"/>
            <a:ext cx="1752600" cy="1752600"/>
          </a:xfrm>
          <a:prstGeom prst="rect">
            <a:avLst/>
          </a:prstGeom>
        </p:spPr>
      </p:pic>
      <p:pic>
        <p:nvPicPr>
          <p:cNvPr id="5" name="Picture 4" descr="cell.jpg"/>
          <p:cNvPicPr>
            <a:picLocks noChangeAspect="1"/>
          </p:cNvPicPr>
          <p:nvPr/>
        </p:nvPicPr>
        <p:blipFill>
          <a:blip r:embed="rId4" cstate="print"/>
          <a:stretch>
            <a:fillRect/>
          </a:stretch>
        </p:blipFill>
        <p:spPr>
          <a:xfrm>
            <a:off x="6324600" y="685800"/>
            <a:ext cx="2280093" cy="919162"/>
          </a:xfrm>
          <a:prstGeom prst="rect">
            <a:avLst/>
          </a:prstGeom>
        </p:spPr>
      </p:pic>
      <p:pic>
        <p:nvPicPr>
          <p:cNvPr id="7" name="Picture 6" descr="Connect.jpg"/>
          <p:cNvPicPr>
            <a:picLocks noChangeAspect="1"/>
          </p:cNvPicPr>
          <p:nvPr/>
        </p:nvPicPr>
        <p:blipFill>
          <a:blip r:embed="rId5" cstate="print"/>
          <a:stretch>
            <a:fillRect/>
          </a:stretch>
        </p:blipFill>
        <p:spPr>
          <a:xfrm>
            <a:off x="533400" y="1828800"/>
            <a:ext cx="4601882" cy="853440"/>
          </a:xfrm>
          <a:prstGeom prst="rect">
            <a:avLst/>
          </a:prstGeom>
        </p:spPr>
      </p:pic>
      <p:pic>
        <p:nvPicPr>
          <p:cNvPr id="9" name="Picture 8" descr="home_logo.gif"/>
          <p:cNvPicPr>
            <a:picLocks noChangeAspect="1"/>
          </p:cNvPicPr>
          <p:nvPr/>
        </p:nvPicPr>
        <p:blipFill>
          <a:blip r:embed="rId6" cstate="print"/>
          <a:stretch>
            <a:fillRect/>
          </a:stretch>
        </p:blipFill>
        <p:spPr>
          <a:xfrm>
            <a:off x="5562600" y="2362200"/>
            <a:ext cx="2948940" cy="472440"/>
          </a:xfrm>
          <a:prstGeom prst="rect">
            <a:avLst/>
          </a:prstGeom>
        </p:spPr>
      </p:pic>
      <p:pic>
        <p:nvPicPr>
          <p:cNvPr id="10" name="Picture 9" descr="mod_header_3.jpg"/>
          <p:cNvPicPr>
            <a:picLocks noChangeAspect="1"/>
          </p:cNvPicPr>
          <p:nvPr/>
        </p:nvPicPr>
        <p:blipFill>
          <a:blip r:embed="rId7" cstate="print"/>
          <a:stretch>
            <a:fillRect/>
          </a:stretch>
        </p:blipFill>
        <p:spPr>
          <a:xfrm>
            <a:off x="5562600" y="2819400"/>
            <a:ext cx="2971800" cy="990600"/>
          </a:xfrm>
          <a:prstGeom prst="rect">
            <a:avLst/>
          </a:prstGeom>
        </p:spPr>
      </p:pic>
      <p:pic>
        <p:nvPicPr>
          <p:cNvPr id="11" name="Picture 10" descr="351.png"/>
          <p:cNvPicPr>
            <a:picLocks noChangeAspect="1"/>
          </p:cNvPicPr>
          <p:nvPr/>
        </p:nvPicPr>
        <p:blipFill>
          <a:blip r:embed="rId8" cstate="print"/>
          <a:stretch>
            <a:fillRect/>
          </a:stretch>
        </p:blipFill>
        <p:spPr>
          <a:xfrm>
            <a:off x="2362200" y="3276600"/>
            <a:ext cx="2209800" cy="1086485"/>
          </a:xfrm>
          <a:prstGeom prst="rect">
            <a:avLst/>
          </a:prstGeom>
        </p:spPr>
      </p:pic>
      <p:pic>
        <p:nvPicPr>
          <p:cNvPr id="12" name="Picture 11" descr="cover.gif"/>
          <p:cNvPicPr>
            <a:picLocks noChangeAspect="1"/>
          </p:cNvPicPr>
          <p:nvPr/>
        </p:nvPicPr>
        <p:blipFill>
          <a:blip r:embed="rId9" cstate="print"/>
          <a:stretch>
            <a:fillRect/>
          </a:stretch>
        </p:blipFill>
        <p:spPr>
          <a:xfrm>
            <a:off x="381000" y="3276600"/>
            <a:ext cx="990600" cy="128778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304800"/>
            <a:ext cx="7772400" cy="5715000"/>
          </a:xfrm>
        </p:spPr>
        <p:txBody>
          <a:bodyPr>
            <a:normAutofit/>
          </a:bodyPr>
          <a:lstStyle/>
          <a:p>
            <a:pPr algn="ctr">
              <a:buNone/>
            </a:pPr>
            <a:r>
              <a:rPr lang="en-US" sz="3600" dirty="0" smtClean="0"/>
              <a:t>Sensory Supports:</a:t>
            </a:r>
            <a:endParaRPr lang="en-US" sz="3600" dirty="0"/>
          </a:p>
        </p:txBody>
      </p:sp>
      <p:pic>
        <p:nvPicPr>
          <p:cNvPr id="5" name="Picture 4" descr="sensory-bin-75x75.jpg"/>
          <p:cNvPicPr>
            <a:picLocks noChangeAspect="1"/>
          </p:cNvPicPr>
          <p:nvPr/>
        </p:nvPicPr>
        <p:blipFill>
          <a:blip r:embed="rId2" cstate="print"/>
          <a:stretch>
            <a:fillRect/>
          </a:stretch>
        </p:blipFill>
        <p:spPr>
          <a:xfrm>
            <a:off x="1371600" y="4419600"/>
            <a:ext cx="1657350" cy="1657350"/>
          </a:xfrm>
          <a:prstGeom prst="rect">
            <a:avLst/>
          </a:prstGeom>
        </p:spPr>
      </p:pic>
      <p:pic>
        <p:nvPicPr>
          <p:cNvPr id="6" name="Picture 5" descr="fidget 2.jpg"/>
          <p:cNvPicPr>
            <a:picLocks noChangeAspect="1"/>
          </p:cNvPicPr>
          <p:nvPr/>
        </p:nvPicPr>
        <p:blipFill>
          <a:blip r:embed="rId3" cstate="print"/>
          <a:stretch>
            <a:fillRect/>
          </a:stretch>
        </p:blipFill>
        <p:spPr>
          <a:xfrm>
            <a:off x="5257800" y="990600"/>
            <a:ext cx="2825447" cy="1547854"/>
          </a:xfrm>
          <a:prstGeom prst="rect">
            <a:avLst/>
          </a:prstGeom>
        </p:spPr>
      </p:pic>
      <p:pic>
        <p:nvPicPr>
          <p:cNvPr id="7" name="Picture 4" descr="10-3 007"/>
          <p:cNvPicPr>
            <a:picLocks noChangeAspect="1" noChangeArrowheads="1"/>
          </p:cNvPicPr>
          <p:nvPr/>
        </p:nvPicPr>
        <p:blipFill>
          <a:blip r:embed="rId4" cstate="print"/>
          <a:srcRect/>
          <a:stretch>
            <a:fillRect/>
          </a:stretch>
        </p:blipFill>
        <p:spPr bwMode="auto">
          <a:xfrm>
            <a:off x="5029200" y="2590800"/>
            <a:ext cx="2971800" cy="2562026"/>
          </a:xfrm>
          <a:prstGeom prst="rect">
            <a:avLst/>
          </a:prstGeom>
          <a:noFill/>
          <a:ln w="9525">
            <a:noFill/>
            <a:miter lim="800000"/>
            <a:headEnd/>
            <a:tailEnd/>
          </a:ln>
        </p:spPr>
      </p:pic>
      <p:pic>
        <p:nvPicPr>
          <p:cNvPr id="8" name="Picture 2" descr="chay w construction fan.jpg"/>
          <p:cNvPicPr>
            <a:picLocks noChangeAspect="1"/>
          </p:cNvPicPr>
          <p:nvPr/>
        </p:nvPicPr>
        <p:blipFill>
          <a:blip r:embed="rId5" cstate="print"/>
          <a:srcRect/>
          <a:stretch>
            <a:fillRect/>
          </a:stretch>
        </p:blipFill>
        <p:spPr bwMode="auto">
          <a:xfrm>
            <a:off x="685801" y="1125958"/>
            <a:ext cx="2133600" cy="2684041"/>
          </a:xfrm>
          <a:prstGeom prst="rect">
            <a:avLst/>
          </a:prstGeom>
          <a:noFill/>
          <a:ln w="9525">
            <a:noFill/>
            <a:miter lim="800000"/>
            <a:headEnd/>
            <a:tailEnd/>
          </a:ln>
        </p:spPr>
      </p:pic>
      <p:pic>
        <p:nvPicPr>
          <p:cNvPr id="9" name="Picture 8" descr="CSEFEL_banner.gif"/>
          <p:cNvPicPr>
            <a:picLocks noChangeAspect="1"/>
          </p:cNvPicPr>
          <p:nvPr/>
        </p:nvPicPr>
        <p:blipFill>
          <a:blip r:embed="rId6" cstate="print"/>
          <a:stretch>
            <a:fillRect/>
          </a:stretch>
        </p:blipFill>
        <p:spPr>
          <a:xfrm>
            <a:off x="4876800" y="5562600"/>
            <a:ext cx="2971800" cy="81353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endParaRPr lang="en-US" dirty="0" smtClean="0"/>
          </a:p>
          <a:p>
            <a:r>
              <a:rPr lang="en-US" dirty="0" smtClean="0"/>
              <a:t>EVERY ONE!</a:t>
            </a:r>
            <a:endParaRPr lang="en-US" dirty="0"/>
          </a:p>
        </p:txBody>
      </p:sp>
      <p:sp>
        <p:nvSpPr>
          <p:cNvPr id="2" name="Title 1"/>
          <p:cNvSpPr>
            <a:spLocks noGrp="1"/>
          </p:cNvSpPr>
          <p:nvPr>
            <p:ph type="ctrTitle"/>
          </p:nvPr>
        </p:nvSpPr>
        <p:spPr/>
        <p:txBody>
          <a:bodyPr>
            <a:normAutofit/>
          </a:bodyPr>
          <a:lstStyle/>
          <a:p>
            <a:r>
              <a:rPr lang="en-US" dirty="0" smtClean="0"/>
              <a:t>Who else in the class might have benefitted from those strategies?</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497763" cy="1143000"/>
          </a:xfrm>
        </p:spPr>
        <p:txBody>
          <a:bodyPr>
            <a:normAutofit/>
          </a:bodyPr>
          <a:lstStyle/>
          <a:p>
            <a:pPr fontAlgn="auto">
              <a:spcAft>
                <a:spcPts val="0"/>
              </a:spcAft>
              <a:defRPr/>
            </a:pPr>
            <a:r>
              <a:rPr lang="en-US" sz="3200" dirty="0" smtClean="0">
                <a:solidFill>
                  <a:schemeClr val="tx2">
                    <a:satMod val="130000"/>
                  </a:schemeClr>
                </a:solidFill>
              </a:rPr>
              <a:t>Chaytor was provided with ‘safe’ activities that compliment his interests</a:t>
            </a:r>
            <a:endParaRPr lang="en-US" sz="3200" dirty="0">
              <a:solidFill>
                <a:schemeClr val="tx2">
                  <a:satMod val="130000"/>
                </a:schemeClr>
              </a:solidFill>
            </a:endParaRPr>
          </a:p>
        </p:txBody>
      </p:sp>
      <p:pic>
        <p:nvPicPr>
          <p:cNvPr id="34819" name="Content Placeholder 3" descr="chay light table.jpg"/>
          <p:cNvPicPr>
            <a:picLocks noGrp="1" noChangeAspect="1"/>
          </p:cNvPicPr>
          <p:nvPr>
            <p:ph idx="1"/>
          </p:nvPr>
        </p:nvPicPr>
        <p:blipFill>
          <a:blip r:embed="rId2" cstate="print"/>
          <a:srcRect/>
          <a:stretch>
            <a:fillRect/>
          </a:stretch>
        </p:blipFill>
        <p:spPr>
          <a:xfrm>
            <a:off x="2286000" y="2743200"/>
            <a:ext cx="4419600" cy="3679504"/>
          </a:xfrm>
        </p:spPr>
      </p:pic>
      <p:pic>
        <p:nvPicPr>
          <p:cNvPr id="4" name="Picture 3" descr="cell.jpg"/>
          <p:cNvPicPr>
            <a:picLocks noChangeAspect="1"/>
          </p:cNvPicPr>
          <p:nvPr/>
        </p:nvPicPr>
        <p:blipFill>
          <a:blip r:embed="rId3" cstate="print"/>
          <a:stretch>
            <a:fillRect/>
          </a:stretch>
        </p:blipFill>
        <p:spPr>
          <a:xfrm>
            <a:off x="3200400" y="1293019"/>
            <a:ext cx="3581400" cy="1290161"/>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6800" y="228600"/>
            <a:ext cx="7497763" cy="1143000"/>
          </a:xfrm>
        </p:spPr>
        <p:txBody>
          <a:bodyPr/>
          <a:lstStyle/>
          <a:p>
            <a:pPr fontAlgn="auto">
              <a:spcAft>
                <a:spcPts val="0"/>
              </a:spcAft>
              <a:defRPr/>
            </a:pPr>
            <a:r>
              <a:rPr lang="en-US" sz="3600" dirty="0" smtClean="0">
                <a:solidFill>
                  <a:schemeClr val="tx2">
                    <a:satMod val="130000"/>
                  </a:schemeClr>
                </a:solidFill>
              </a:rPr>
              <a:t>Interest in Ceiling Fans</a:t>
            </a:r>
            <a:endParaRPr lang="en-US" sz="3600" dirty="0">
              <a:solidFill>
                <a:schemeClr val="tx2">
                  <a:satMod val="130000"/>
                </a:schemeClr>
              </a:solidFill>
            </a:endParaRPr>
          </a:p>
        </p:txBody>
      </p:sp>
      <p:sp>
        <p:nvSpPr>
          <p:cNvPr id="35843" name="Content Placeholder 4"/>
          <p:cNvSpPr>
            <a:spLocks noGrp="1"/>
          </p:cNvSpPr>
          <p:nvPr>
            <p:ph sz="half" idx="1"/>
          </p:nvPr>
        </p:nvSpPr>
        <p:spPr>
          <a:xfrm>
            <a:off x="1066800" y="1524000"/>
            <a:ext cx="4025900" cy="4664075"/>
          </a:xfrm>
        </p:spPr>
        <p:txBody>
          <a:bodyPr>
            <a:normAutofit/>
          </a:bodyPr>
          <a:lstStyle/>
          <a:p>
            <a:pPr>
              <a:buNone/>
            </a:pPr>
            <a:r>
              <a:rPr lang="en-US" dirty="0" smtClean="0"/>
              <a:t>Chaytor perseverated on Ceiling Fans…What to do about that? How about bridging that interest to encourage social skills and follow through?</a:t>
            </a:r>
          </a:p>
          <a:p>
            <a:endParaRPr lang="en-US" dirty="0" smtClean="0"/>
          </a:p>
          <a:p>
            <a:r>
              <a:rPr lang="en-US" dirty="0" smtClean="0"/>
              <a:t>Creating a basis for </a:t>
            </a:r>
            <a:r>
              <a:rPr lang="en-US" i="1" dirty="0" smtClean="0"/>
              <a:t>engagement and joint attention </a:t>
            </a:r>
          </a:p>
        </p:txBody>
      </p:sp>
      <p:pic>
        <p:nvPicPr>
          <p:cNvPr id="35844" name="Content Placeholder 6" descr="chap 6 fig 6.1 Robert building.jpg"/>
          <p:cNvPicPr>
            <a:picLocks noGrp="1" noChangeAspect="1"/>
          </p:cNvPicPr>
          <p:nvPr>
            <p:ph sz="half" idx="2"/>
          </p:nvPr>
        </p:nvPicPr>
        <p:blipFill>
          <a:blip r:embed="rId2" cstate="print"/>
          <a:srcRect/>
          <a:stretch>
            <a:fillRect/>
          </a:stretch>
        </p:blipFill>
        <p:spPr>
          <a:xfrm>
            <a:off x="5867400" y="228600"/>
            <a:ext cx="2971800" cy="3084513"/>
          </a:xfrm>
        </p:spPr>
      </p:pic>
      <p:pic>
        <p:nvPicPr>
          <p:cNvPr id="35845" name="Picture 7" descr="fan in block.jpg"/>
          <p:cNvPicPr>
            <a:picLocks noChangeAspect="1"/>
          </p:cNvPicPr>
          <p:nvPr/>
        </p:nvPicPr>
        <p:blipFill>
          <a:blip r:embed="rId3" cstate="print"/>
          <a:srcRect/>
          <a:stretch>
            <a:fillRect/>
          </a:stretch>
        </p:blipFill>
        <p:spPr bwMode="auto">
          <a:xfrm>
            <a:off x="5715000" y="3657600"/>
            <a:ext cx="2921000" cy="265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2800" dirty="0" smtClean="0">
                <a:solidFill>
                  <a:schemeClr val="tx2">
                    <a:satMod val="130000"/>
                  </a:schemeClr>
                </a:solidFill>
              </a:rPr>
              <a:t>Which led (planned in the form of provocations) to working with construction materials</a:t>
            </a:r>
            <a:endParaRPr lang="en-US" sz="2800" dirty="0">
              <a:solidFill>
                <a:schemeClr val="tx2">
                  <a:satMod val="130000"/>
                </a:schemeClr>
              </a:solidFill>
            </a:endParaRPr>
          </a:p>
        </p:txBody>
      </p:sp>
      <p:sp>
        <p:nvSpPr>
          <p:cNvPr id="4" name="Content Placeholder 3"/>
          <p:cNvSpPr>
            <a:spLocks noGrp="1"/>
          </p:cNvSpPr>
          <p:nvPr>
            <p:ph sz="quarter" idx="1"/>
          </p:nvPr>
        </p:nvSpPr>
        <p:spPr>
          <a:xfrm>
            <a:off x="457200" y="1828800"/>
            <a:ext cx="3749040" cy="4572000"/>
          </a:xfrm>
        </p:spPr>
        <p:txBody>
          <a:bodyPr/>
          <a:lstStyle/>
          <a:p>
            <a:r>
              <a:rPr lang="en-US" i="1" dirty="0" smtClean="0"/>
              <a:t>Increasing engagement and follow through</a:t>
            </a:r>
          </a:p>
          <a:p>
            <a:r>
              <a:rPr lang="en-US" i="1" dirty="0" smtClean="0"/>
              <a:t>Orienting to others for help</a:t>
            </a:r>
          </a:p>
          <a:p>
            <a:r>
              <a:rPr lang="en-US" i="1" dirty="0" smtClean="0"/>
              <a:t>Increasing functional language</a:t>
            </a:r>
            <a:endParaRPr lang="en-US" i="1" dirty="0"/>
          </a:p>
        </p:txBody>
      </p:sp>
      <p:pic>
        <p:nvPicPr>
          <p:cNvPr id="36868" name="Picture 3" descr="const block w deb.jpg"/>
          <p:cNvPicPr>
            <a:picLocks noChangeAspect="1"/>
          </p:cNvPicPr>
          <p:nvPr/>
        </p:nvPicPr>
        <p:blipFill>
          <a:blip r:embed="rId3" cstate="print"/>
          <a:srcRect/>
          <a:stretch>
            <a:fillRect/>
          </a:stretch>
        </p:blipFill>
        <p:spPr bwMode="auto">
          <a:xfrm>
            <a:off x="4419600" y="1981200"/>
            <a:ext cx="4419600" cy="29320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3200" dirty="0" smtClean="0">
                <a:solidFill>
                  <a:schemeClr val="tx2">
                    <a:satMod val="130000"/>
                  </a:schemeClr>
                </a:solidFill>
              </a:rPr>
              <a:t>Which led to building a fan with wood….and following two-step directions.</a:t>
            </a:r>
            <a:endParaRPr lang="en-US" sz="3200" dirty="0">
              <a:solidFill>
                <a:schemeClr val="tx2">
                  <a:satMod val="130000"/>
                </a:schemeClr>
              </a:solidFill>
            </a:endParaRPr>
          </a:p>
        </p:txBody>
      </p:sp>
      <p:sp>
        <p:nvSpPr>
          <p:cNvPr id="4" name="Content Placeholder 3"/>
          <p:cNvSpPr>
            <a:spLocks noGrp="1"/>
          </p:cNvSpPr>
          <p:nvPr>
            <p:ph sz="quarter" idx="1"/>
          </p:nvPr>
        </p:nvSpPr>
        <p:spPr>
          <a:xfrm>
            <a:off x="304800" y="1676400"/>
            <a:ext cx="3749040" cy="4572000"/>
          </a:xfrm>
        </p:spPr>
        <p:txBody>
          <a:bodyPr/>
          <a:lstStyle/>
          <a:p>
            <a:r>
              <a:rPr lang="en-US" i="1" dirty="0" smtClean="0"/>
              <a:t>Increase of peer interactions (as a helper)</a:t>
            </a:r>
          </a:p>
          <a:p>
            <a:r>
              <a:rPr lang="en-US" i="1" dirty="0" smtClean="0"/>
              <a:t>Tolerating ( and therefore improving) his sensory difficulties</a:t>
            </a:r>
          </a:p>
          <a:p>
            <a:endParaRPr lang="en-US" dirty="0"/>
          </a:p>
        </p:txBody>
      </p:sp>
      <p:pic>
        <p:nvPicPr>
          <p:cNvPr id="37891" name="Picture 2" descr="chap 6 fig 6.2 Robert making art fan.jpg"/>
          <p:cNvPicPr>
            <a:picLocks noChangeAspect="1"/>
          </p:cNvPicPr>
          <p:nvPr/>
        </p:nvPicPr>
        <p:blipFill>
          <a:blip r:embed="rId2" cstate="print"/>
          <a:srcRect/>
          <a:stretch>
            <a:fillRect/>
          </a:stretch>
        </p:blipFill>
        <p:spPr bwMode="auto">
          <a:xfrm>
            <a:off x="4267200" y="2209800"/>
            <a:ext cx="4654972"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077200" cy="1722438"/>
          </a:xfrm>
        </p:spPr>
        <p:txBody>
          <a:bodyPr>
            <a:noAutofit/>
          </a:bodyPr>
          <a:lstStyle/>
          <a:p>
            <a:pPr fontAlgn="auto">
              <a:spcAft>
                <a:spcPts val="0"/>
              </a:spcAft>
              <a:defRPr/>
            </a:pPr>
            <a:r>
              <a:rPr lang="en-US" sz="3200" dirty="0" smtClean="0">
                <a:solidFill>
                  <a:schemeClr val="tx2">
                    <a:satMod val="130000"/>
                  </a:schemeClr>
                </a:solidFill>
              </a:rPr>
              <a:t>Which led to…</a:t>
            </a:r>
            <a:br>
              <a:rPr lang="en-US" sz="3200" dirty="0" smtClean="0">
                <a:solidFill>
                  <a:schemeClr val="tx2">
                    <a:satMod val="130000"/>
                  </a:schemeClr>
                </a:solidFill>
              </a:rPr>
            </a:br>
            <a:r>
              <a:rPr lang="en-US" sz="3200" dirty="0" smtClean="0">
                <a:solidFill>
                  <a:schemeClr val="tx2">
                    <a:satMod val="130000"/>
                  </a:schemeClr>
                </a:solidFill>
              </a:rPr>
              <a:t>Making a fan for the doll house</a:t>
            </a:r>
            <a:br>
              <a:rPr lang="en-US" sz="3200" dirty="0" smtClean="0">
                <a:solidFill>
                  <a:schemeClr val="tx2">
                    <a:satMod val="130000"/>
                  </a:schemeClr>
                </a:solidFill>
              </a:rPr>
            </a:br>
            <a:endParaRPr lang="en-US" sz="3200" dirty="0">
              <a:solidFill>
                <a:schemeClr val="tx2">
                  <a:satMod val="130000"/>
                </a:schemeClr>
              </a:solidFill>
            </a:endParaRPr>
          </a:p>
        </p:txBody>
      </p:sp>
      <p:sp>
        <p:nvSpPr>
          <p:cNvPr id="4" name="Content Placeholder 3"/>
          <p:cNvSpPr>
            <a:spLocks noGrp="1"/>
          </p:cNvSpPr>
          <p:nvPr>
            <p:ph sz="quarter" idx="1"/>
          </p:nvPr>
        </p:nvSpPr>
        <p:spPr>
          <a:xfrm>
            <a:off x="304800" y="1676400"/>
            <a:ext cx="3352800" cy="4572000"/>
          </a:xfrm>
        </p:spPr>
        <p:txBody>
          <a:bodyPr/>
          <a:lstStyle/>
          <a:p>
            <a:r>
              <a:rPr lang="en-US" i="1" dirty="0" smtClean="0"/>
              <a:t>Beginning to think in a  symbolic manner</a:t>
            </a:r>
          </a:p>
          <a:p>
            <a:r>
              <a:rPr lang="en-US" dirty="0" smtClean="0"/>
              <a:t>Using first-then board to negotiate his activities became more purposeful  because of his strong interest in this activity</a:t>
            </a:r>
          </a:p>
          <a:p>
            <a:pPr>
              <a:buNone/>
            </a:pPr>
            <a:endParaRPr lang="en-US" dirty="0"/>
          </a:p>
        </p:txBody>
      </p:sp>
      <p:pic>
        <p:nvPicPr>
          <p:cNvPr id="38915" name="Picture 2" descr="chap 6 fig 6.3 robert making fan with popsicle sticks.jpg"/>
          <p:cNvPicPr>
            <a:picLocks noChangeAspect="1"/>
          </p:cNvPicPr>
          <p:nvPr/>
        </p:nvPicPr>
        <p:blipFill>
          <a:blip r:embed="rId2" cstate="print"/>
          <a:srcRect/>
          <a:stretch>
            <a:fillRect/>
          </a:stretch>
        </p:blipFill>
        <p:spPr bwMode="auto">
          <a:xfrm>
            <a:off x="3810000" y="1752600"/>
            <a:ext cx="5037138" cy="447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1143000"/>
          </a:xfrm>
        </p:spPr>
        <p:txBody>
          <a:bodyPr>
            <a:normAutofit fontScale="90000"/>
          </a:bodyPr>
          <a:lstStyle/>
          <a:p>
            <a:pPr fontAlgn="auto">
              <a:spcAft>
                <a:spcPts val="0"/>
              </a:spcAft>
              <a:defRPr/>
            </a:pPr>
            <a:r>
              <a:rPr lang="en-US" dirty="0" smtClean="0">
                <a:solidFill>
                  <a:schemeClr val="tx2">
                    <a:satMod val="130000"/>
                  </a:schemeClr>
                </a:solidFill>
              </a:rPr>
              <a:t>And identifying the little boy in the doll house….</a:t>
            </a:r>
            <a:endParaRPr lang="en-US" dirty="0">
              <a:solidFill>
                <a:schemeClr val="tx2">
                  <a:satMod val="130000"/>
                </a:schemeClr>
              </a:solidFill>
            </a:endParaRPr>
          </a:p>
        </p:txBody>
      </p:sp>
      <p:pic>
        <p:nvPicPr>
          <p:cNvPr id="39939" name="Picture 2" descr="chap 6 fig 6.5 Robert with boy.jpg"/>
          <p:cNvPicPr>
            <a:picLocks noChangeAspect="1"/>
          </p:cNvPicPr>
          <p:nvPr/>
        </p:nvPicPr>
        <p:blipFill>
          <a:blip r:embed="rId2" cstate="print"/>
          <a:srcRect/>
          <a:stretch>
            <a:fillRect/>
          </a:stretch>
        </p:blipFill>
        <p:spPr bwMode="auto">
          <a:xfrm>
            <a:off x="1676400" y="1752600"/>
            <a:ext cx="6045200" cy="454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708900" cy="1524000"/>
          </a:xfrm>
        </p:spPr>
        <p:txBody>
          <a:bodyPr>
            <a:normAutofit fontScale="90000"/>
          </a:bodyPr>
          <a:lstStyle/>
          <a:p>
            <a:pPr fontAlgn="auto">
              <a:spcAft>
                <a:spcPts val="0"/>
              </a:spcAft>
              <a:defRPr/>
            </a:pPr>
            <a:r>
              <a:rPr lang="en-US" sz="3600" dirty="0" smtClean="0">
                <a:solidFill>
                  <a:schemeClr val="tx2">
                    <a:satMod val="130000"/>
                  </a:schemeClr>
                </a:solidFill>
              </a:rPr>
              <a:t>And then playing in the doll house!...as well as experiencing </a:t>
            </a:r>
            <a:r>
              <a:rPr lang="en-US" sz="3600" i="1" dirty="0" smtClean="0">
                <a:solidFill>
                  <a:schemeClr val="tx2">
                    <a:satMod val="130000"/>
                  </a:schemeClr>
                </a:solidFill>
              </a:rPr>
              <a:t>function of objects..</a:t>
            </a:r>
            <a:br>
              <a:rPr lang="en-US" sz="3600" i="1" dirty="0" smtClean="0">
                <a:solidFill>
                  <a:schemeClr val="tx2">
                    <a:satMod val="130000"/>
                  </a:schemeClr>
                </a:solidFill>
              </a:rPr>
            </a:br>
            <a:r>
              <a:rPr lang="en-US" sz="3600" i="1" dirty="0" smtClean="0">
                <a:solidFill>
                  <a:schemeClr val="tx2">
                    <a:satMod val="130000"/>
                  </a:schemeClr>
                </a:solidFill>
              </a:rPr>
              <a:t>Positional concepts…</a:t>
            </a:r>
            <a:endParaRPr lang="en-US" sz="3600" i="1" dirty="0">
              <a:solidFill>
                <a:schemeClr val="tx2">
                  <a:satMod val="130000"/>
                </a:schemeClr>
              </a:solidFill>
            </a:endParaRPr>
          </a:p>
        </p:txBody>
      </p:sp>
      <p:pic>
        <p:nvPicPr>
          <p:cNvPr id="40963" name="Picture 2" descr="chap 6 fig 6.4 playing in doll house.jpg"/>
          <p:cNvPicPr>
            <a:picLocks noChangeAspect="1"/>
          </p:cNvPicPr>
          <p:nvPr/>
        </p:nvPicPr>
        <p:blipFill>
          <a:blip r:embed="rId2" cstate="print"/>
          <a:srcRect/>
          <a:stretch>
            <a:fillRect/>
          </a:stretch>
        </p:blipFill>
        <p:spPr bwMode="auto">
          <a:xfrm>
            <a:off x="2057400" y="2133600"/>
            <a:ext cx="5600700" cy="4214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1143000"/>
          </a:xfrm>
        </p:spPr>
        <p:txBody>
          <a:bodyPr/>
          <a:lstStyle/>
          <a:p>
            <a:pPr fontAlgn="auto">
              <a:spcAft>
                <a:spcPts val="0"/>
              </a:spcAft>
              <a:defRPr/>
            </a:pPr>
            <a:r>
              <a:rPr lang="en-US" dirty="0" smtClean="0">
                <a:solidFill>
                  <a:schemeClr val="tx2">
                    <a:satMod val="130000"/>
                  </a:schemeClr>
                </a:solidFill>
              </a:rPr>
              <a:t>Which led to…</a:t>
            </a:r>
            <a:endParaRPr lang="en-US" dirty="0">
              <a:solidFill>
                <a:schemeClr val="tx2">
                  <a:satMod val="130000"/>
                </a:schemeClr>
              </a:solidFill>
            </a:endParaRPr>
          </a:p>
        </p:txBody>
      </p:sp>
      <p:sp>
        <p:nvSpPr>
          <p:cNvPr id="41987" name="Content Placeholder 2"/>
          <p:cNvSpPr>
            <a:spLocks noGrp="1"/>
          </p:cNvSpPr>
          <p:nvPr>
            <p:ph sz="half" idx="1"/>
          </p:nvPr>
        </p:nvSpPr>
        <p:spPr>
          <a:xfrm>
            <a:off x="1066800" y="1447800"/>
            <a:ext cx="3276600" cy="4664075"/>
          </a:xfrm>
        </p:spPr>
        <p:txBody>
          <a:bodyPr/>
          <a:lstStyle/>
          <a:p>
            <a:r>
              <a:rPr lang="en-US" dirty="0" smtClean="0"/>
              <a:t>Increase in:</a:t>
            </a:r>
          </a:p>
          <a:p>
            <a:pPr lvl="1"/>
            <a:r>
              <a:rPr lang="en-US" i="1" dirty="0" smtClean="0"/>
              <a:t>Initiative</a:t>
            </a:r>
          </a:p>
          <a:p>
            <a:pPr lvl="1"/>
            <a:r>
              <a:rPr lang="en-US" i="1" dirty="0" smtClean="0"/>
              <a:t>Follow Through</a:t>
            </a:r>
          </a:p>
          <a:p>
            <a:pPr lvl="1"/>
            <a:r>
              <a:rPr lang="en-US" i="1" dirty="0" smtClean="0"/>
              <a:t>Interaction with peers and adults</a:t>
            </a:r>
          </a:p>
          <a:p>
            <a:pPr lvl="1"/>
            <a:r>
              <a:rPr lang="en-US" i="1" dirty="0" smtClean="0"/>
              <a:t>Using language in a functional manner</a:t>
            </a:r>
          </a:p>
          <a:p>
            <a:pPr lvl="1"/>
            <a:r>
              <a:rPr lang="en-US" dirty="0" smtClean="0"/>
              <a:t>A new interest in building and playing with cars and </a:t>
            </a:r>
            <a:r>
              <a:rPr lang="en-US" i="1" dirty="0" smtClean="0"/>
              <a:t>sharing space with peers</a:t>
            </a:r>
          </a:p>
          <a:p>
            <a:pPr lvl="1"/>
            <a:endParaRPr lang="en-US" dirty="0" smtClean="0"/>
          </a:p>
        </p:txBody>
      </p:sp>
      <p:pic>
        <p:nvPicPr>
          <p:cNvPr id="41988" name="Picture 6" descr="10-11 011"/>
          <p:cNvPicPr>
            <a:picLocks noGrp="1" noChangeAspect="1" noChangeArrowheads="1"/>
          </p:cNvPicPr>
          <p:nvPr>
            <p:ph sz="half" idx="2"/>
          </p:nvPr>
        </p:nvPicPr>
        <p:blipFill>
          <a:blip r:embed="rId2" cstate="print"/>
          <a:srcRect/>
          <a:stretch>
            <a:fillRect/>
          </a:stretch>
        </p:blipFill>
        <p:spPr>
          <a:xfrm>
            <a:off x="4800600" y="533400"/>
            <a:ext cx="3905250" cy="2928938"/>
          </a:xfrm>
        </p:spPr>
      </p:pic>
      <p:pic>
        <p:nvPicPr>
          <p:cNvPr id="41989" name="Content Placeholder 4" descr="chaytor building.jpg"/>
          <p:cNvPicPr>
            <a:picLocks noChangeAspect="1"/>
          </p:cNvPicPr>
          <p:nvPr/>
        </p:nvPicPr>
        <p:blipFill>
          <a:blip r:embed="rId3" cstate="print"/>
          <a:srcRect/>
          <a:stretch>
            <a:fillRect/>
          </a:stretch>
        </p:blipFill>
        <p:spPr bwMode="auto">
          <a:xfrm>
            <a:off x="5029200" y="3886200"/>
            <a:ext cx="2971800" cy="2706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924800" cy="944562"/>
          </a:xfrm>
        </p:spPr>
        <p:txBody>
          <a:bodyPr>
            <a:noAutofit/>
          </a:bodyPr>
          <a:lstStyle/>
          <a:p>
            <a:r>
              <a:rPr lang="en-US" sz="2800" dirty="0" smtClean="0"/>
              <a:t>Connecting current courses with potential materials</a:t>
            </a:r>
            <a:endParaRPr lang="en-US" sz="2800" dirty="0"/>
          </a:p>
        </p:txBody>
      </p:sp>
      <p:pic>
        <p:nvPicPr>
          <p:cNvPr id="3" name="Picture 2" descr="group picture.jpg"/>
          <p:cNvPicPr>
            <a:picLocks noChangeAspect="1"/>
          </p:cNvPicPr>
          <p:nvPr/>
        </p:nvPicPr>
        <p:blipFill>
          <a:blip r:embed="rId3" cstate="print"/>
          <a:stretch>
            <a:fillRect/>
          </a:stretch>
        </p:blipFill>
        <p:spPr>
          <a:xfrm>
            <a:off x="533400" y="3810000"/>
            <a:ext cx="2532185" cy="1371600"/>
          </a:xfrm>
          <a:prstGeom prst="rect">
            <a:avLst/>
          </a:prstGeom>
        </p:spPr>
      </p:pic>
      <p:sp>
        <p:nvSpPr>
          <p:cNvPr id="4" name="TextBox 3"/>
          <p:cNvSpPr txBox="1"/>
          <p:nvPr/>
        </p:nvSpPr>
        <p:spPr>
          <a:xfrm>
            <a:off x="533400" y="5181600"/>
            <a:ext cx="2438400" cy="1200329"/>
          </a:xfrm>
          <a:prstGeom prst="rect">
            <a:avLst/>
          </a:prstGeom>
          <a:noFill/>
        </p:spPr>
        <p:txBody>
          <a:bodyPr wrap="square" rtlCol="0">
            <a:spAutoFit/>
          </a:bodyPr>
          <a:lstStyle/>
          <a:p>
            <a:pPr algn="ctr"/>
            <a:r>
              <a:rPr lang="en-US" sz="2400" dirty="0" smtClean="0"/>
              <a:t>Utilization of faculty members as course teams</a:t>
            </a:r>
            <a:endParaRPr lang="en-US" sz="2800" dirty="0"/>
          </a:p>
        </p:txBody>
      </p:sp>
      <p:pic>
        <p:nvPicPr>
          <p:cNvPr id="5" name="Picture 4" descr="busy-woman.jpg"/>
          <p:cNvPicPr>
            <a:picLocks noChangeAspect="1"/>
          </p:cNvPicPr>
          <p:nvPr/>
        </p:nvPicPr>
        <p:blipFill>
          <a:blip r:embed="rId4" cstate="print"/>
          <a:stretch>
            <a:fillRect/>
          </a:stretch>
        </p:blipFill>
        <p:spPr>
          <a:xfrm>
            <a:off x="6781800" y="1447800"/>
            <a:ext cx="1755649" cy="2438401"/>
          </a:xfrm>
          <a:prstGeom prst="rect">
            <a:avLst/>
          </a:prstGeom>
        </p:spPr>
      </p:pic>
      <p:graphicFrame>
        <p:nvGraphicFramePr>
          <p:cNvPr id="10" name="Object 9"/>
          <p:cNvGraphicFramePr>
            <a:graphicFrameLocks noChangeAspect="1"/>
          </p:cNvGraphicFramePr>
          <p:nvPr/>
        </p:nvGraphicFramePr>
        <p:xfrm>
          <a:off x="533400" y="1143000"/>
          <a:ext cx="5267909" cy="1687513"/>
        </p:xfrm>
        <a:graphic>
          <a:graphicData uri="http://schemas.openxmlformats.org/presentationml/2006/ole">
            <p:oleObj spid="_x0000_s1030" name="Worksheet" r:id="rId5" imgW="8633447" imgH="2766024" progId="Excel.Sheet.12">
              <p:embed/>
            </p:oleObj>
          </a:graphicData>
        </a:graphic>
      </p:graphicFrame>
      <p:sp>
        <p:nvSpPr>
          <p:cNvPr id="11" name="TextBox 10"/>
          <p:cNvSpPr txBox="1"/>
          <p:nvPr/>
        </p:nvSpPr>
        <p:spPr>
          <a:xfrm>
            <a:off x="6629400" y="4038600"/>
            <a:ext cx="1802353" cy="923330"/>
          </a:xfrm>
          <a:prstGeom prst="rect">
            <a:avLst/>
          </a:prstGeom>
          <a:noFill/>
        </p:spPr>
        <p:txBody>
          <a:bodyPr wrap="square" rtlCol="0">
            <a:spAutoFit/>
          </a:bodyPr>
          <a:lstStyle/>
          <a:p>
            <a:r>
              <a:rPr lang="en-US" dirty="0" smtClean="0"/>
              <a:t>Review of Current</a:t>
            </a:r>
          </a:p>
          <a:p>
            <a:r>
              <a:rPr lang="en-US" dirty="0" smtClean="0"/>
              <a:t>Syllabi, Objectives and Textbooks</a:t>
            </a:r>
            <a:endParaRPr lang="en-US" dirty="0"/>
          </a:p>
        </p:txBody>
      </p:sp>
      <p:sp>
        <p:nvSpPr>
          <p:cNvPr id="12" name="TextBox 11"/>
          <p:cNvSpPr txBox="1"/>
          <p:nvPr/>
        </p:nvSpPr>
        <p:spPr>
          <a:xfrm>
            <a:off x="1066800" y="2895600"/>
            <a:ext cx="3958584" cy="646331"/>
          </a:xfrm>
          <a:prstGeom prst="rect">
            <a:avLst/>
          </a:prstGeom>
          <a:noFill/>
        </p:spPr>
        <p:txBody>
          <a:bodyPr wrap="none" rtlCol="0">
            <a:spAutoFit/>
          </a:bodyPr>
          <a:lstStyle/>
          <a:p>
            <a:r>
              <a:rPr lang="en-US" dirty="0" smtClean="0"/>
              <a:t>Office of Special Education Content –Review</a:t>
            </a:r>
          </a:p>
          <a:p>
            <a:r>
              <a:rPr lang="en-US" dirty="0" smtClean="0"/>
              <a:t>Of Current Application in Courses</a:t>
            </a:r>
            <a:endParaRPr lang="en-US" dirty="0"/>
          </a:p>
        </p:txBody>
      </p:sp>
      <p:pic>
        <p:nvPicPr>
          <p:cNvPr id="9" name="Picture 8" descr="competencies.png"/>
          <p:cNvPicPr>
            <a:picLocks noChangeAspect="1"/>
          </p:cNvPicPr>
          <p:nvPr/>
        </p:nvPicPr>
        <p:blipFill>
          <a:blip r:embed="rId6" cstate="print"/>
          <a:stretch>
            <a:fillRect/>
          </a:stretch>
        </p:blipFill>
        <p:spPr>
          <a:xfrm>
            <a:off x="3962400" y="3977640"/>
            <a:ext cx="2152650" cy="1722120"/>
          </a:xfrm>
          <a:prstGeom prst="rect">
            <a:avLst/>
          </a:prstGeom>
        </p:spPr>
      </p:pic>
      <p:sp>
        <p:nvSpPr>
          <p:cNvPr id="13" name="TextBox 12"/>
          <p:cNvSpPr txBox="1"/>
          <p:nvPr/>
        </p:nvSpPr>
        <p:spPr>
          <a:xfrm>
            <a:off x="3505200" y="5867400"/>
            <a:ext cx="2932534" cy="646331"/>
          </a:xfrm>
          <a:prstGeom prst="rect">
            <a:avLst/>
          </a:prstGeom>
          <a:noFill/>
        </p:spPr>
        <p:txBody>
          <a:bodyPr wrap="none" rtlCol="0">
            <a:spAutoFit/>
          </a:bodyPr>
          <a:lstStyle/>
          <a:p>
            <a:r>
              <a:rPr lang="en-US" dirty="0" smtClean="0"/>
              <a:t>Relating Core Competencies for </a:t>
            </a:r>
          </a:p>
          <a:p>
            <a:r>
              <a:rPr lang="en-US" dirty="0" smtClean="0"/>
              <a:t>Early Childhood Professionals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Content Placeholder 7" descr="chay drawing road.jpg"/>
          <p:cNvPicPr>
            <a:picLocks noGrp="1" noChangeAspect="1"/>
          </p:cNvPicPr>
          <p:nvPr>
            <p:ph sz="half" idx="2"/>
          </p:nvPr>
        </p:nvPicPr>
        <p:blipFill>
          <a:blip r:embed="rId2" cstate="print"/>
          <a:srcRect/>
          <a:stretch>
            <a:fillRect/>
          </a:stretch>
        </p:blipFill>
        <p:spPr>
          <a:xfrm>
            <a:off x="2438400" y="1447800"/>
            <a:ext cx="4876800" cy="5422900"/>
          </a:xfrm>
        </p:spPr>
      </p:pic>
      <p:sp>
        <p:nvSpPr>
          <p:cNvPr id="10" name="Title 9"/>
          <p:cNvSpPr>
            <a:spLocks noGrp="1"/>
          </p:cNvSpPr>
          <p:nvPr>
            <p:ph type="title"/>
          </p:nvPr>
        </p:nvSpPr>
        <p:spPr>
          <a:xfrm>
            <a:off x="1435100" y="274638"/>
            <a:ext cx="7499350" cy="639762"/>
          </a:xfrm>
        </p:spPr>
        <p:txBody>
          <a:bodyPr>
            <a:normAutofit fontScale="90000"/>
          </a:bodyPr>
          <a:lstStyle/>
          <a:p>
            <a:pPr fontAlgn="auto">
              <a:spcAft>
                <a:spcPts val="0"/>
              </a:spcAft>
              <a:defRPr/>
            </a:pPr>
            <a:r>
              <a:rPr lang="en-US" dirty="0" smtClean="0">
                <a:solidFill>
                  <a:schemeClr val="tx2">
                    <a:satMod val="130000"/>
                  </a:schemeClr>
                </a:solidFill>
              </a:rPr>
              <a:t>Year Two: Symbolic Thinking</a:t>
            </a:r>
            <a:endParaRPr lang="en-US" dirty="0">
              <a:solidFill>
                <a:schemeClr val="tx2">
                  <a:satMod val="130000"/>
                </a:scheme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04800"/>
            <a:ext cx="7639050" cy="838200"/>
          </a:xfrm>
        </p:spPr>
        <p:txBody>
          <a:bodyPr>
            <a:noAutofit/>
          </a:bodyPr>
          <a:lstStyle/>
          <a:p>
            <a:pPr fontAlgn="auto">
              <a:spcAft>
                <a:spcPts val="0"/>
              </a:spcAft>
              <a:defRPr/>
            </a:pPr>
            <a:r>
              <a:rPr lang="en-US" sz="2800" dirty="0" smtClean="0">
                <a:solidFill>
                  <a:schemeClr val="tx2">
                    <a:satMod val="130000"/>
                  </a:schemeClr>
                </a:solidFill>
              </a:rPr>
              <a:t>Capitalizing on his interest in light… and the emergence of symbolic thinking</a:t>
            </a:r>
            <a:endParaRPr lang="en-US" sz="2800" dirty="0">
              <a:solidFill>
                <a:schemeClr val="tx2">
                  <a:satMod val="130000"/>
                </a:schemeClr>
              </a:solidFill>
            </a:endParaRPr>
          </a:p>
        </p:txBody>
      </p:sp>
      <p:pic>
        <p:nvPicPr>
          <p:cNvPr id="43011" name="Content Placeholder 4" descr="chay road on board.jpg"/>
          <p:cNvPicPr>
            <a:picLocks noGrp="1" noChangeAspect="1"/>
          </p:cNvPicPr>
          <p:nvPr>
            <p:ph sz="half" idx="1"/>
          </p:nvPr>
        </p:nvPicPr>
        <p:blipFill>
          <a:blip r:embed="rId2" cstate="print"/>
          <a:srcRect/>
          <a:stretch>
            <a:fillRect/>
          </a:stretch>
        </p:blipFill>
        <p:spPr>
          <a:xfrm>
            <a:off x="990600" y="1219200"/>
            <a:ext cx="5943600" cy="5223422"/>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35100" y="274638"/>
            <a:ext cx="7499350" cy="1143000"/>
          </a:xfrm>
        </p:spPr>
        <p:txBody>
          <a:bodyPr>
            <a:normAutofit fontScale="90000"/>
          </a:bodyPr>
          <a:lstStyle/>
          <a:p>
            <a:pPr fontAlgn="auto">
              <a:spcAft>
                <a:spcPts val="0"/>
              </a:spcAft>
              <a:defRPr/>
            </a:pPr>
            <a:r>
              <a:rPr lang="en-US" dirty="0" smtClean="0">
                <a:solidFill>
                  <a:schemeClr val="tx2">
                    <a:satMod val="130000"/>
                  </a:schemeClr>
                </a:solidFill>
              </a:rPr>
              <a:t>Chaytor begins to initiate the representation of his interests</a:t>
            </a:r>
            <a:endParaRPr lang="en-US" dirty="0">
              <a:solidFill>
                <a:schemeClr val="tx2">
                  <a:satMod val="130000"/>
                </a:schemeClr>
              </a:solidFill>
            </a:endParaRPr>
          </a:p>
        </p:txBody>
      </p:sp>
      <p:pic>
        <p:nvPicPr>
          <p:cNvPr id="46083" name="Content Placeholder 4" descr="caladium.jpg"/>
          <p:cNvPicPr>
            <a:picLocks noGrp="1" noChangeAspect="1"/>
          </p:cNvPicPr>
          <p:nvPr>
            <p:ph sz="half" idx="4294967295"/>
          </p:nvPr>
        </p:nvPicPr>
        <p:blipFill>
          <a:blip r:embed="rId2" cstate="print"/>
          <a:srcRect/>
          <a:stretch>
            <a:fillRect/>
          </a:stretch>
        </p:blipFill>
        <p:spPr>
          <a:xfrm>
            <a:off x="1524000" y="1600200"/>
            <a:ext cx="3581400" cy="4841875"/>
          </a:xfrm>
        </p:spPr>
      </p:pic>
      <p:sp>
        <p:nvSpPr>
          <p:cNvPr id="46084" name="Content Placeholder 5"/>
          <p:cNvSpPr>
            <a:spLocks noGrp="1"/>
          </p:cNvSpPr>
          <p:nvPr>
            <p:ph sz="half" idx="4294967295"/>
          </p:nvPr>
        </p:nvSpPr>
        <p:spPr>
          <a:xfrm>
            <a:off x="5695950" y="1524000"/>
            <a:ext cx="3448050" cy="4892675"/>
          </a:xfrm>
        </p:spPr>
        <p:txBody>
          <a:bodyPr/>
          <a:lstStyle/>
          <a:p>
            <a:pPr>
              <a:buFont typeface="Wingdings 2" pitchFamily="18" charset="2"/>
              <a:buNone/>
            </a:pPr>
            <a:r>
              <a:rPr lang="en-US" smtClean="0"/>
              <a:t>Chaytor’s  new interest in  </a:t>
            </a:r>
          </a:p>
          <a:p>
            <a:pPr>
              <a:buFont typeface="Wingdings 2" pitchFamily="18" charset="2"/>
              <a:buNone/>
            </a:pPr>
            <a:r>
              <a:rPr lang="en-US" smtClean="0"/>
              <a:t>‘Na-na’s garden…naming his picture:</a:t>
            </a:r>
          </a:p>
          <a:p>
            <a:pPr algn="ctr">
              <a:buFont typeface="Wingdings 2" pitchFamily="18" charset="2"/>
              <a:buNone/>
            </a:pPr>
            <a:endParaRPr lang="en-US" smtClean="0"/>
          </a:p>
          <a:p>
            <a:pPr algn="ctr">
              <a:buFont typeface="Wingdings 2" pitchFamily="18" charset="2"/>
              <a:buNone/>
            </a:pPr>
            <a:r>
              <a:rPr lang="en-US" smtClean="0"/>
              <a:t>“Elephant Ears</a:t>
            </a:r>
          </a:p>
          <a:p>
            <a:pPr algn="ctr">
              <a:buFont typeface="Wingdings 2" pitchFamily="18" charset="2"/>
              <a:buNone/>
            </a:pPr>
            <a:r>
              <a:rPr lang="en-US" smtClean="0"/>
              <a:t>&amp; Caladium”</a:t>
            </a:r>
          </a:p>
        </p:txBody>
      </p:sp>
    </p:spTree>
  </p:cSld>
  <p:clrMapOvr>
    <a:masterClrMapping/>
  </p:clrMapOvr>
  <p:transition advClick="0" advTm="3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20050" cy="1143000"/>
          </a:xfrm>
        </p:spPr>
        <p:txBody>
          <a:bodyPr>
            <a:normAutofit fontScale="90000"/>
          </a:bodyPr>
          <a:lstStyle/>
          <a:p>
            <a:pPr algn="ctr" fontAlgn="auto">
              <a:spcAft>
                <a:spcPts val="0"/>
              </a:spcAft>
              <a:defRPr/>
            </a:pPr>
            <a:r>
              <a:rPr lang="en-US" dirty="0" smtClean="0">
                <a:solidFill>
                  <a:schemeClr val="tx2">
                    <a:satMod val="130000"/>
                  </a:schemeClr>
                </a:solidFill>
              </a:rPr>
              <a:t>Year Two:</a:t>
            </a:r>
            <a:br>
              <a:rPr lang="en-US" dirty="0" smtClean="0">
                <a:solidFill>
                  <a:schemeClr val="tx2">
                    <a:satMod val="130000"/>
                  </a:schemeClr>
                </a:solidFill>
              </a:rPr>
            </a:br>
            <a:r>
              <a:rPr lang="en-US" dirty="0" smtClean="0">
                <a:solidFill>
                  <a:schemeClr val="tx2">
                    <a:satMod val="130000"/>
                  </a:schemeClr>
                </a:solidFill>
              </a:rPr>
              <a:t>Sketching in the Outdoor Classroom</a:t>
            </a:r>
            <a:endParaRPr lang="en-US" dirty="0">
              <a:solidFill>
                <a:schemeClr val="tx2">
                  <a:satMod val="130000"/>
                </a:schemeClr>
              </a:solidFill>
            </a:endParaRPr>
          </a:p>
        </p:txBody>
      </p:sp>
      <p:pic>
        <p:nvPicPr>
          <p:cNvPr id="47107" name="Content Placeholder 4" descr="chay drawing garden.jpg"/>
          <p:cNvPicPr>
            <a:picLocks noGrp="1" noChangeAspect="1"/>
          </p:cNvPicPr>
          <p:nvPr>
            <p:ph sz="half" idx="1"/>
          </p:nvPr>
        </p:nvPicPr>
        <p:blipFill>
          <a:blip r:embed="rId2" cstate="print"/>
          <a:srcRect/>
          <a:stretch>
            <a:fillRect/>
          </a:stretch>
        </p:blipFill>
        <p:spPr>
          <a:xfrm>
            <a:off x="4953000" y="2590800"/>
            <a:ext cx="3889375" cy="2563813"/>
          </a:xfrm>
        </p:spPr>
      </p:pic>
      <p:sp>
        <p:nvSpPr>
          <p:cNvPr id="7" name="Rectangle 6"/>
          <p:cNvSpPr/>
          <p:nvPr/>
        </p:nvSpPr>
        <p:spPr>
          <a:xfrm>
            <a:off x="609600" y="1981200"/>
            <a:ext cx="3962400" cy="411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7109" name="Content Placeholder 5" descr="chay flowers.jpg"/>
          <p:cNvPicPr>
            <a:picLocks noGrp="1" noChangeAspect="1"/>
          </p:cNvPicPr>
          <p:nvPr>
            <p:ph sz="half" idx="2"/>
          </p:nvPr>
        </p:nvPicPr>
        <p:blipFill>
          <a:blip r:embed="rId3" cstate="print"/>
          <a:srcRect/>
          <a:stretch>
            <a:fillRect/>
          </a:stretch>
        </p:blipFill>
        <p:spPr>
          <a:xfrm>
            <a:off x="1066800" y="2590800"/>
            <a:ext cx="3048000" cy="3157538"/>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04800"/>
            <a:ext cx="7867650" cy="1493838"/>
          </a:xfrm>
        </p:spPr>
        <p:txBody>
          <a:bodyPr>
            <a:noAutofit/>
          </a:bodyPr>
          <a:lstStyle/>
          <a:p>
            <a:pPr fontAlgn="auto">
              <a:spcAft>
                <a:spcPts val="0"/>
              </a:spcAft>
              <a:defRPr/>
            </a:pPr>
            <a:r>
              <a:rPr lang="en-US" sz="3200" dirty="0" smtClean="0">
                <a:solidFill>
                  <a:schemeClr val="tx2">
                    <a:satMod val="130000"/>
                  </a:schemeClr>
                </a:solidFill>
              </a:rPr>
              <a:t>Is this the same child with sensory problems, no eye contact and no peer interactions?  </a:t>
            </a:r>
            <a:endParaRPr lang="en-US" sz="3200" dirty="0">
              <a:solidFill>
                <a:schemeClr val="tx2">
                  <a:satMod val="130000"/>
                </a:schemeClr>
              </a:solidFill>
            </a:endParaRPr>
          </a:p>
        </p:txBody>
      </p:sp>
      <p:pic>
        <p:nvPicPr>
          <p:cNvPr id="48131" name="Content Placeholder 4" descr="barber 2.jpg"/>
          <p:cNvPicPr>
            <a:picLocks noGrp="1" noChangeAspect="1"/>
          </p:cNvPicPr>
          <p:nvPr>
            <p:ph sz="half" idx="1"/>
          </p:nvPr>
        </p:nvPicPr>
        <p:blipFill>
          <a:blip r:embed="rId2" cstate="print"/>
          <a:srcRect/>
          <a:stretch>
            <a:fillRect/>
          </a:stretch>
        </p:blipFill>
        <p:spPr>
          <a:xfrm>
            <a:off x="914400" y="2105025"/>
            <a:ext cx="3670300" cy="2476500"/>
          </a:xfrm>
        </p:spPr>
      </p:pic>
      <p:pic>
        <p:nvPicPr>
          <p:cNvPr id="48132" name="Content Placeholder 5" descr="sheyla and chay cutting hair.jpg"/>
          <p:cNvPicPr>
            <a:picLocks noGrp="1" noChangeAspect="1"/>
          </p:cNvPicPr>
          <p:nvPr>
            <p:ph sz="half" idx="2"/>
          </p:nvPr>
        </p:nvPicPr>
        <p:blipFill>
          <a:blip r:embed="rId3" cstate="print"/>
          <a:srcRect/>
          <a:stretch>
            <a:fillRect/>
          </a:stretch>
        </p:blipFill>
        <p:spPr>
          <a:xfrm>
            <a:off x="4838700" y="3429000"/>
            <a:ext cx="4305300" cy="2994025"/>
          </a:xfr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utism module pic.png"/>
          <p:cNvPicPr>
            <a:picLocks noChangeAspect="1"/>
          </p:cNvPicPr>
          <p:nvPr/>
        </p:nvPicPr>
        <p:blipFill>
          <a:blip r:embed="rId3" cstate="print"/>
          <a:stretch>
            <a:fillRect/>
          </a:stretch>
        </p:blipFill>
        <p:spPr>
          <a:xfrm>
            <a:off x="1600200" y="2346960"/>
            <a:ext cx="5638800" cy="4511040"/>
          </a:xfrm>
          <a:prstGeom prst="rect">
            <a:avLst/>
          </a:prstGeom>
        </p:spPr>
      </p:pic>
      <p:sp>
        <p:nvSpPr>
          <p:cNvPr id="4" name="Title 3"/>
          <p:cNvSpPr>
            <a:spLocks noGrp="1"/>
          </p:cNvSpPr>
          <p:nvPr>
            <p:ph type="title"/>
          </p:nvPr>
        </p:nvSpPr>
        <p:spPr>
          <a:xfrm>
            <a:off x="457200" y="1066800"/>
            <a:ext cx="7772400" cy="1143000"/>
          </a:xfrm>
        </p:spPr>
        <p:txBody>
          <a:bodyPr>
            <a:normAutofit fontScale="90000"/>
          </a:bodyPr>
          <a:lstStyle/>
          <a:p>
            <a:pPr algn="ctr"/>
            <a:r>
              <a:rPr lang="en-US" dirty="0" smtClean="0"/>
              <a:t>AIM: Autism Internet Module:</a:t>
            </a:r>
            <a:br>
              <a:rPr lang="en-US" dirty="0" smtClean="0"/>
            </a:br>
            <a:r>
              <a:rPr lang="en-US" dirty="0" smtClean="0"/>
              <a:t>A great resource for learning more about autism</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772400" cy="6354762"/>
          </a:xfrm>
        </p:spPr>
        <p:txBody>
          <a:bodyPr>
            <a:normAutofit fontScale="90000"/>
          </a:bodyPr>
          <a:lstStyle/>
          <a:p>
            <a:r>
              <a:rPr lang="en-US" dirty="0" smtClean="0"/>
              <a:t>Early Intervention Autism Module</a:t>
            </a:r>
            <a:br>
              <a:rPr lang="en-US" dirty="0" smtClean="0"/>
            </a:br>
            <a:r>
              <a:rPr lang="en-US" dirty="0" smtClean="0"/>
              <a:t/>
            </a:r>
            <a:br>
              <a:rPr lang="en-US" dirty="0" smtClean="0"/>
            </a:br>
            <a:r>
              <a:rPr lang="en-US" dirty="0" smtClean="0"/>
              <a:t>Autism Spectrum Disorders in Infant &amp; Toddlers:  What Every Early Interventionist Needs to Know</a:t>
            </a:r>
            <a:br>
              <a:rPr lang="en-US" dirty="0" smtClean="0"/>
            </a:br>
            <a:r>
              <a:rPr lang="en-US" dirty="0" smtClean="0"/>
              <a:t/>
            </a:r>
            <a:br>
              <a:rPr lang="en-US" dirty="0" smtClean="0"/>
            </a:br>
            <a:r>
              <a:rPr lang="en-US" dirty="0" smtClean="0">
                <a:hlinkClick r:id="rId2"/>
              </a:rPr>
              <a:t>http://www.eipd.vcu.edu/onlinetrainings.html</a:t>
            </a: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a Process…</a:t>
            </a:r>
            <a:endParaRPr lang="en-US" dirty="0"/>
          </a:p>
        </p:txBody>
      </p:sp>
      <p:sp>
        <p:nvSpPr>
          <p:cNvPr id="4" name="Content Placeholder 3"/>
          <p:cNvSpPr>
            <a:spLocks noGrp="1"/>
          </p:cNvSpPr>
          <p:nvPr>
            <p:ph sz="quarter" idx="1"/>
          </p:nvPr>
        </p:nvSpPr>
        <p:spPr/>
        <p:txBody>
          <a:bodyPr/>
          <a:lstStyle/>
          <a:p>
            <a:r>
              <a:rPr lang="en-US" sz="4000" dirty="0" smtClean="0"/>
              <a:t>Understanding self-regulation</a:t>
            </a:r>
          </a:p>
          <a:p>
            <a:r>
              <a:rPr lang="en-US" sz="4000" dirty="0" smtClean="0"/>
              <a:t>Learning about sensory differences</a:t>
            </a:r>
          </a:p>
          <a:p>
            <a:r>
              <a:rPr lang="en-US" sz="4000" dirty="0" smtClean="0"/>
              <a:t>Learning about strategies to implement to support student</a:t>
            </a:r>
          </a:p>
          <a:p>
            <a:r>
              <a:rPr lang="en-US" sz="4000" dirty="0" smtClean="0"/>
              <a:t>Using resources in the classroom and in the community</a:t>
            </a:r>
          </a:p>
          <a:p>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Where Do We Go From Here?</a:t>
            </a:r>
            <a:endParaRPr lang="en-US" dirty="0"/>
          </a:p>
        </p:txBody>
      </p:sp>
      <p:sp>
        <p:nvSpPr>
          <p:cNvPr id="5" name="Content Placeholder 4"/>
          <p:cNvSpPr>
            <a:spLocks noGrp="1"/>
          </p:cNvSpPr>
          <p:nvPr>
            <p:ph sz="quarter" idx="1"/>
          </p:nvPr>
        </p:nvSpPr>
        <p:spPr/>
        <p:txBody>
          <a:bodyPr>
            <a:normAutofit lnSpcReduction="10000"/>
          </a:bodyPr>
          <a:lstStyle/>
          <a:p>
            <a:r>
              <a:rPr lang="en-US" dirty="0" smtClean="0"/>
              <a:t>Planning and Implementation Team will meet to finalize two objectives to be added to the 6 courses</a:t>
            </a:r>
          </a:p>
          <a:p>
            <a:r>
              <a:rPr lang="en-US" dirty="0" smtClean="0"/>
              <a:t>Schools will be provided with a master ‘hard copy’ format of the materials</a:t>
            </a:r>
          </a:p>
          <a:p>
            <a:r>
              <a:rPr lang="en-US" dirty="0" smtClean="0"/>
              <a:t>Training for the 1</a:t>
            </a:r>
            <a:r>
              <a:rPr lang="en-US" baseline="30000" dirty="0" smtClean="0"/>
              <a:t>st</a:t>
            </a:r>
            <a:r>
              <a:rPr lang="en-US" dirty="0" smtClean="0"/>
              <a:t> cohort</a:t>
            </a:r>
          </a:p>
          <a:p>
            <a:r>
              <a:rPr lang="en-US" dirty="0" smtClean="0"/>
              <a:t>1</a:t>
            </a:r>
            <a:r>
              <a:rPr lang="en-US" baseline="30000" dirty="0" smtClean="0"/>
              <a:t>st</a:t>
            </a:r>
            <a:r>
              <a:rPr lang="en-US" dirty="0" smtClean="0"/>
              <a:t> Cohort will begin to implement the new material in the Spring Semester</a:t>
            </a:r>
          </a:p>
          <a:p>
            <a:r>
              <a:rPr lang="en-US" dirty="0" smtClean="0"/>
              <a:t>2</a:t>
            </a:r>
            <a:r>
              <a:rPr lang="en-US" baseline="30000" dirty="0" smtClean="0"/>
              <a:t>nd</a:t>
            </a:r>
            <a:r>
              <a:rPr lang="en-US" dirty="0" smtClean="0"/>
              <a:t> Cohort recruitment and follow up</a:t>
            </a:r>
          </a:p>
          <a:p>
            <a:r>
              <a:rPr lang="en-US" dirty="0" smtClean="0"/>
              <a:t>Continued training </a:t>
            </a:r>
          </a:p>
          <a:p>
            <a:r>
              <a:rPr lang="en-US" dirty="0" smtClean="0"/>
              <a:t>????</a:t>
            </a:r>
          </a:p>
          <a:p>
            <a:r>
              <a:rPr lang="en-US" smtClean="0">
                <a:hlinkClick r:id="rId2"/>
              </a:rPr>
              <a:t>lickeydc@vcu.edu</a:t>
            </a:r>
            <a:r>
              <a:rPr lang="en-US" smtClean="0"/>
              <a:t>       </a:t>
            </a:r>
            <a:r>
              <a:rPr lang="en-US" smtClean="0">
                <a:hlinkClick r:id="rId3"/>
              </a:rPr>
              <a:t>dmbuck@vcu.edu</a:t>
            </a:r>
            <a:endParaRPr lang="en-US"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ittle pics.jpg"/>
          <p:cNvPicPr>
            <a:picLocks noChangeAspect="1"/>
          </p:cNvPicPr>
          <p:nvPr/>
        </p:nvPicPr>
        <p:blipFill>
          <a:blip r:embed="rId2" cstate="print"/>
          <a:stretch>
            <a:fillRect/>
          </a:stretch>
        </p:blipFill>
        <p:spPr>
          <a:xfrm>
            <a:off x="381000" y="2438400"/>
            <a:ext cx="3657600" cy="2700528"/>
          </a:xfrm>
          <a:prstGeom prst="rect">
            <a:avLst/>
          </a:prstGeom>
        </p:spPr>
      </p:pic>
      <p:pic>
        <p:nvPicPr>
          <p:cNvPr id="9" name="Picture 8" descr="big picture.jpg"/>
          <p:cNvPicPr>
            <a:picLocks noChangeAspect="1"/>
          </p:cNvPicPr>
          <p:nvPr/>
        </p:nvPicPr>
        <p:blipFill>
          <a:blip r:embed="rId3" cstate="print"/>
          <a:stretch>
            <a:fillRect/>
          </a:stretch>
        </p:blipFill>
        <p:spPr>
          <a:xfrm>
            <a:off x="4114800" y="1447800"/>
            <a:ext cx="4704228" cy="4861560"/>
          </a:xfrm>
          <a:prstGeom prst="rect">
            <a:avLst/>
          </a:prstGeom>
        </p:spPr>
      </p:pic>
      <p:sp>
        <p:nvSpPr>
          <p:cNvPr id="2" name="Title 1"/>
          <p:cNvSpPr>
            <a:spLocks noGrp="1"/>
          </p:cNvSpPr>
          <p:nvPr>
            <p:ph type="title"/>
          </p:nvPr>
        </p:nvSpPr>
        <p:spPr>
          <a:xfrm>
            <a:off x="914400" y="274638"/>
            <a:ext cx="7772400" cy="868362"/>
          </a:xfrm>
        </p:spPr>
        <p:txBody>
          <a:bodyPr/>
          <a:lstStyle/>
          <a:p>
            <a:r>
              <a:rPr lang="en-US" dirty="0" smtClean="0">
                <a:latin typeface="Britannic Bold" pitchFamily="34" charset="0"/>
              </a:rPr>
              <a:t>     </a:t>
            </a:r>
            <a:r>
              <a:rPr lang="en-US" dirty="0" smtClean="0">
                <a:solidFill>
                  <a:schemeClr val="accent1"/>
                </a:solidFill>
                <a:latin typeface="Britannic Bold" pitchFamily="34" charset="0"/>
              </a:rPr>
              <a:t>The BIG Picture:</a:t>
            </a:r>
            <a:endParaRPr lang="en-US" dirty="0">
              <a:solidFill>
                <a:schemeClr val="accent1"/>
              </a:solidFill>
              <a:latin typeface="Britannic Bold" pitchFamily="34" charset="0"/>
            </a:endParaRPr>
          </a:p>
        </p:txBody>
      </p:sp>
      <p:pic>
        <p:nvPicPr>
          <p:cNvPr id="4" name="Picture 3" descr="351.png"/>
          <p:cNvPicPr>
            <a:picLocks noChangeAspect="1"/>
          </p:cNvPicPr>
          <p:nvPr/>
        </p:nvPicPr>
        <p:blipFill>
          <a:blip r:embed="rId4" cstate="print"/>
          <a:stretch>
            <a:fillRect/>
          </a:stretch>
        </p:blipFill>
        <p:spPr>
          <a:xfrm>
            <a:off x="2362200" y="2971800"/>
            <a:ext cx="762000" cy="457200"/>
          </a:xfrm>
          <a:prstGeom prst="rect">
            <a:avLst/>
          </a:prstGeom>
        </p:spPr>
      </p:pic>
      <p:pic>
        <p:nvPicPr>
          <p:cNvPr id="5" name="Picture 4" descr="CSEFEL_banner.gif"/>
          <p:cNvPicPr>
            <a:picLocks noChangeAspect="1"/>
          </p:cNvPicPr>
          <p:nvPr/>
        </p:nvPicPr>
        <p:blipFill>
          <a:blip r:embed="rId5" cstate="print"/>
          <a:stretch>
            <a:fillRect/>
          </a:stretch>
        </p:blipFill>
        <p:spPr>
          <a:xfrm rot="21040699">
            <a:off x="500900" y="4280893"/>
            <a:ext cx="919864" cy="392803"/>
          </a:xfrm>
          <a:prstGeom prst="rect">
            <a:avLst/>
          </a:prstGeom>
        </p:spPr>
      </p:pic>
      <p:pic>
        <p:nvPicPr>
          <p:cNvPr id="6" name="Picture 5" descr="cell.jpg"/>
          <p:cNvPicPr>
            <a:picLocks noChangeAspect="1"/>
          </p:cNvPicPr>
          <p:nvPr/>
        </p:nvPicPr>
        <p:blipFill>
          <a:blip r:embed="rId6" cstate="print"/>
          <a:stretch>
            <a:fillRect/>
          </a:stretch>
        </p:blipFill>
        <p:spPr>
          <a:xfrm rot="549787">
            <a:off x="2921605" y="4186172"/>
            <a:ext cx="928501" cy="400992"/>
          </a:xfrm>
          <a:prstGeom prst="rect">
            <a:avLst/>
          </a:prstGeom>
        </p:spPr>
      </p:pic>
      <p:pic>
        <p:nvPicPr>
          <p:cNvPr id="7" name="Picture 6" descr="special quest.jpg"/>
          <p:cNvPicPr>
            <a:picLocks noChangeAspect="1"/>
          </p:cNvPicPr>
          <p:nvPr/>
        </p:nvPicPr>
        <p:blipFill>
          <a:blip r:embed="rId7" cstate="print"/>
          <a:stretch>
            <a:fillRect/>
          </a:stretch>
        </p:blipFill>
        <p:spPr>
          <a:xfrm rot="1077461">
            <a:off x="867415" y="2924815"/>
            <a:ext cx="609748" cy="609748"/>
          </a:xfrm>
          <a:prstGeom prst="rect">
            <a:avLst/>
          </a:prstGeom>
        </p:spPr>
      </p:pic>
      <p:pic>
        <p:nvPicPr>
          <p:cNvPr id="8" name="Picture 7" descr="Connect.jpg"/>
          <p:cNvPicPr>
            <a:picLocks noChangeAspect="1"/>
          </p:cNvPicPr>
          <p:nvPr/>
        </p:nvPicPr>
        <p:blipFill>
          <a:blip r:embed="rId8" cstate="print"/>
          <a:stretch>
            <a:fillRect/>
          </a:stretch>
        </p:blipFill>
        <p:spPr>
          <a:xfrm rot="20383092">
            <a:off x="1620436" y="4044419"/>
            <a:ext cx="1163487" cy="441872"/>
          </a:xfrm>
          <a:prstGeom prst="rect">
            <a:avLst/>
          </a:prstGeom>
        </p:spPr>
      </p:pic>
      <p:sp>
        <p:nvSpPr>
          <p:cNvPr id="11" name="TextBox 10"/>
          <p:cNvSpPr txBox="1"/>
          <p:nvPr/>
        </p:nvSpPr>
        <p:spPr>
          <a:xfrm>
            <a:off x="4724400" y="2057400"/>
            <a:ext cx="3886200" cy="3662541"/>
          </a:xfrm>
          <a:prstGeom prst="rect">
            <a:avLst/>
          </a:prstGeom>
          <a:noFill/>
        </p:spPr>
        <p:txBody>
          <a:bodyPr wrap="square" rtlCol="0">
            <a:spAutoFit/>
          </a:bodyPr>
          <a:lstStyle/>
          <a:p>
            <a:r>
              <a:rPr lang="en-US" sz="2800" dirty="0" smtClean="0">
                <a:latin typeface="Britannic Bold" pitchFamily="34" charset="0"/>
              </a:rPr>
              <a:t> </a:t>
            </a:r>
            <a:r>
              <a:rPr lang="en-US" sz="2800" dirty="0" smtClean="0">
                <a:solidFill>
                  <a:schemeClr val="tx2"/>
                </a:solidFill>
                <a:latin typeface="Britannic Bold" pitchFamily="34" charset="0"/>
              </a:rPr>
              <a:t>Great resources incorporated into existing courses  create </a:t>
            </a:r>
            <a:r>
              <a:rPr lang="en-US" sz="3200" dirty="0" smtClean="0">
                <a:solidFill>
                  <a:schemeClr val="tx2"/>
                </a:solidFill>
                <a:latin typeface="Britannic Bold" pitchFamily="34" charset="0"/>
              </a:rPr>
              <a:t>an </a:t>
            </a:r>
            <a:r>
              <a:rPr lang="en-US" sz="3200" b="1" i="1" dirty="0" smtClean="0">
                <a:solidFill>
                  <a:schemeClr val="tx2"/>
                </a:solidFill>
                <a:latin typeface="Britannic Bold" pitchFamily="34" charset="0"/>
              </a:rPr>
              <a:t>ongoing picture of inclusion</a:t>
            </a:r>
            <a:r>
              <a:rPr lang="en-US" sz="3200" dirty="0" smtClean="0">
                <a:solidFill>
                  <a:schemeClr val="tx2"/>
                </a:solidFill>
                <a:latin typeface="Britannic Bold" pitchFamily="34" charset="0"/>
              </a:rPr>
              <a:t>  </a:t>
            </a:r>
            <a:r>
              <a:rPr lang="en-US" sz="2800" dirty="0" smtClean="0">
                <a:solidFill>
                  <a:schemeClr val="tx2"/>
                </a:solidFill>
                <a:latin typeface="Britannic Bold" pitchFamily="34" charset="0"/>
              </a:rPr>
              <a:t>for students in the Early Childhood Programs!</a:t>
            </a:r>
          </a:p>
        </p:txBody>
      </p:sp>
      <p:sp>
        <p:nvSpPr>
          <p:cNvPr id="12" name="Right Arrow 11"/>
          <p:cNvSpPr/>
          <p:nvPr/>
        </p:nvSpPr>
        <p:spPr>
          <a:xfrm>
            <a:off x="2819400" y="20574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00400" cy="2163762"/>
          </a:xfrm>
        </p:spPr>
        <p:txBody>
          <a:bodyPr>
            <a:normAutofit fontScale="90000"/>
          </a:bodyPr>
          <a:lstStyle/>
          <a:p>
            <a:r>
              <a:rPr lang="en-US" dirty="0" smtClean="0"/>
              <a:t/>
            </a:r>
            <a:br>
              <a:rPr lang="en-US" dirty="0" smtClean="0"/>
            </a:br>
            <a:r>
              <a:rPr lang="en-US" dirty="0" smtClean="0"/>
              <a:t>Some Resources from CSEFEL…</a:t>
            </a:r>
            <a:endParaRPr lang="en-US" dirty="0"/>
          </a:p>
        </p:txBody>
      </p:sp>
      <p:pic>
        <p:nvPicPr>
          <p:cNvPr id="5" name="Picture 4" descr="csefel page.png"/>
          <p:cNvPicPr>
            <a:picLocks noChangeAspect="1"/>
          </p:cNvPicPr>
          <p:nvPr/>
        </p:nvPicPr>
        <p:blipFill>
          <a:blip r:embed="rId2" cstate="print"/>
          <a:stretch>
            <a:fillRect/>
          </a:stretch>
        </p:blipFill>
        <p:spPr>
          <a:xfrm>
            <a:off x="3810000" y="318089"/>
            <a:ext cx="4992590" cy="6539911"/>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ircle social story.png"/>
          <p:cNvPicPr>
            <a:picLocks noChangeAspect="1"/>
          </p:cNvPicPr>
          <p:nvPr/>
        </p:nvPicPr>
        <p:blipFill>
          <a:blip r:embed="rId2" cstate="print"/>
          <a:stretch>
            <a:fillRect/>
          </a:stretch>
        </p:blipFill>
        <p:spPr>
          <a:xfrm>
            <a:off x="228600" y="1447800"/>
            <a:ext cx="8610600" cy="5247401"/>
          </a:xfrm>
          <a:prstGeom prst="rect">
            <a:avLst/>
          </a:prstGeom>
        </p:spPr>
      </p:pic>
      <p:sp>
        <p:nvSpPr>
          <p:cNvPr id="5" name="Title 4"/>
          <p:cNvSpPr>
            <a:spLocks noGrp="1"/>
          </p:cNvSpPr>
          <p:nvPr>
            <p:ph type="title"/>
          </p:nvPr>
        </p:nvSpPr>
        <p:spPr>
          <a:xfrm>
            <a:off x="914400" y="228600"/>
            <a:ext cx="7391400" cy="1066800"/>
          </a:xfrm>
        </p:spPr>
        <p:txBody>
          <a:bodyPr>
            <a:noAutofit/>
          </a:bodyPr>
          <a:lstStyle/>
          <a:p>
            <a:pPr algn="ctr"/>
            <a:r>
              <a:rPr lang="en-US" sz="3200" dirty="0" smtClean="0"/>
              <a:t>Pre- Made Social Stories in </a:t>
            </a:r>
            <a:br>
              <a:rPr lang="en-US" sz="3200" dirty="0" smtClean="0"/>
            </a:br>
            <a:r>
              <a:rPr lang="en-US" sz="3200" dirty="0" smtClean="0"/>
              <a:t>Power Point Formats</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descr="feeling faces.png"/>
          <p:cNvPicPr>
            <a:picLocks noChangeAspect="1"/>
          </p:cNvPicPr>
          <p:nvPr/>
        </p:nvPicPr>
        <p:blipFill>
          <a:blip r:embed="rId2" cstate="print"/>
          <a:stretch>
            <a:fillRect/>
          </a:stretch>
        </p:blipFill>
        <p:spPr>
          <a:xfrm>
            <a:off x="381000" y="1371600"/>
            <a:ext cx="8375106" cy="5258256"/>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4373</TotalTime>
  <Words>1722</Words>
  <Application>Microsoft Office PowerPoint</Application>
  <PresentationFormat>On-screen Show (4:3)</PresentationFormat>
  <Paragraphs>235</Paragraphs>
  <Slides>58</Slides>
  <Notes>3</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Equity</vt:lpstr>
      <vt:lpstr>Worksheet</vt:lpstr>
      <vt:lpstr>Our Journey…so far</vt:lpstr>
      <vt:lpstr>Our First Cohort:</vt:lpstr>
      <vt:lpstr>A Year of Collaboration…</vt:lpstr>
      <vt:lpstr>Exploring  Resources…</vt:lpstr>
      <vt:lpstr>Connecting current courses with potential materials</vt:lpstr>
      <vt:lpstr>     The BIG Picture:</vt:lpstr>
      <vt:lpstr> Some Resources from CSEFEL…</vt:lpstr>
      <vt:lpstr>Pre- Made Social Stories in  Power Point Formats</vt:lpstr>
      <vt:lpstr>Slide 9</vt:lpstr>
      <vt:lpstr>Slide 10</vt:lpstr>
      <vt:lpstr>Creation of the Paraprofessional Wiki site!</vt:lpstr>
      <vt:lpstr>CONNECT</vt:lpstr>
      <vt:lpstr>It All Comes Down to…</vt:lpstr>
      <vt:lpstr>Benefits of Inclusion</vt:lpstr>
      <vt:lpstr>Benefits of Inclusion</vt:lpstr>
      <vt:lpstr>Inclusion:</vt:lpstr>
      <vt:lpstr>What We Know…..</vt:lpstr>
      <vt:lpstr>Embrace Possibilities…</vt:lpstr>
      <vt:lpstr>Reactions…</vt:lpstr>
      <vt:lpstr>Autism: A Wide Spectrum of Strengths and Challenges</vt:lpstr>
      <vt:lpstr>   </vt:lpstr>
      <vt:lpstr>Slide 22</vt:lpstr>
      <vt:lpstr>Slide 23</vt:lpstr>
      <vt:lpstr>Slide 24</vt:lpstr>
      <vt:lpstr>Slide 25</vt:lpstr>
      <vt:lpstr>Slide 26</vt:lpstr>
      <vt:lpstr>IMAGINE,,,</vt:lpstr>
      <vt:lpstr>Typical sensory processing happens as;</vt:lpstr>
      <vt:lpstr>Atypical Sensory Processing…</vt:lpstr>
      <vt:lpstr>However…</vt:lpstr>
      <vt:lpstr>A change in thinking about Autism</vt:lpstr>
      <vt:lpstr>Slide 32</vt:lpstr>
      <vt:lpstr>Combining strategies: looking at possibilities</vt:lpstr>
      <vt:lpstr>Slide 34</vt:lpstr>
      <vt:lpstr>Cognitively…</vt:lpstr>
      <vt:lpstr>After Purposeful Observation of Chaytor we came to realize:</vt:lpstr>
      <vt:lpstr>Supports  were provided to help regulate Chaytor</vt:lpstr>
      <vt:lpstr>Social supports:</vt:lpstr>
      <vt:lpstr>Communication Supports</vt:lpstr>
      <vt:lpstr>Slide 40</vt:lpstr>
      <vt:lpstr>Who else in the class might have benefitted from those strategies?</vt:lpstr>
      <vt:lpstr>Chaytor was provided with ‘safe’ activities that compliment his interests</vt:lpstr>
      <vt:lpstr>Interest in Ceiling Fans</vt:lpstr>
      <vt:lpstr>Which led (planned in the form of provocations) to working with construction materials</vt:lpstr>
      <vt:lpstr>Which led to building a fan with wood….and following two-step directions.</vt:lpstr>
      <vt:lpstr>Which led to… Making a fan for the doll house </vt:lpstr>
      <vt:lpstr>And identifying the little boy in the doll house….</vt:lpstr>
      <vt:lpstr>And then playing in the doll house!...as well as experiencing function of objects.. Positional concepts…</vt:lpstr>
      <vt:lpstr>Which led to…</vt:lpstr>
      <vt:lpstr>Year Two: Symbolic Thinking</vt:lpstr>
      <vt:lpstr>Capitalizing on his interest in light… and the emergence of symbolic thinking</vt:lpstr>
      <vt:lpstr>Chaytor begins to initiate the representation of his interests</vt:lpstr>
      <vt:lpstr>Year Two: Sketching in the Outdoor Classroom</vt:lpstr>
      <vt:lpstr>Is this the same child with sensory problems, no eye contact and no peer interactions?  </vt:lpstr>
      <vt:lpstr>AIM: Autism Internet Module: A great resource for learning more about autism</vt:lpstr>
      <vt:lpstr>Early Intervention Autism Module  Autism Spectrum Disorders in Infant &amp; Toddlers:  What Every Early Interventionist Needs to Know  http://www.eipd.vcu.edu/onlinetrainings.html   </vt:lpstr>
      <vt:lpstr>It’s a Process…</vt:lpstr>
      <vt:lpstr>Where Do We Go From Here?</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Journey</dc:title>
  <dc:creator>DLickey</dc:creator>
  <cp:lastModifiedBy>DLickey</cp:lastModifiedBy>
  <cp:revision>28</cp:revision>
  <dcterms:created xsi:type="dcterms:W3CDTF">2011-09-22T15:25:35Z</dcterms:created>
  <dcterms:modified xsi:type="dcterms:W3CDTF">2011-10-06T19:09:19Z</dcterms:modified>
</cp:coreProperties>
</file>